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461" r:id="rId2"/>
    <p:sldId id="565" r:id="rId3"/>
    <p:sldId id="566" r:id="rId4"/>
    <p:sldId id="567" r:id="rId5"/>
    <p:sldId id="568" r:id="rId6"/>
    <p:sldId id="569" r:id="rId7"/>
    <p:sldId id="552" r:id="rId8"/>
    <p:sldId id="553" r:id="rId9"/>
    <p:sldId id="533" r:id="rId10"/>
    <p:sldId id="495" r:id="rId11"/>
    <p:sldId id="475" r:id="rId12"/>
    <p:sldId id="479" r:id="rId13"/>
    <p:sldId id="481" r:id="rId14"/>
    <p:sldId id="480" r:id="rId15"/>
    <p:sldId id="476" r:id="rId16"/>
    <p:sldId id="535" r:id="rId17"/>
    <p:sldId id="537" r:id="rId18"/>
    <p:sldId id="493" r:id="rId19"/>
    <p:sldId id="497" r:id="rId20"/>
    <p:sldId id="491" r:id="rId21"/>
    <p:sldId id="499" r:id="rId22"/>
    <p:sldId id="513" r:id="rId23"/>
    <p:sldId id="554" r:id="rId24"/>
    <p:sldId id="511" r:id="rId25"/>
    <p:sldId id="538" r:id="rId26"/>
    <p:sldId id="556" r:id="rId27"/>
    <p:sldId id="555" r:id="rId28"/>
    <p:sldId id="494" r:id="rId29"/>
    <p:sldId id="483" r:id="rId30"/>
    <p:sldId id="487" r:id="rId31"/>
    <p:sldId id="484" r:id="rId32"/>
    <p:sldId id="490" r:id="rId33"/>
    <p:sldId id="536" r:id="rId34"/>
    <p:sldId id="539" r:id="rId35"/>
    <p:sldId id="496" r:id="rId36"/>
    <p:sldId id="500" r:id="rId37"/>
    <p:sldId id="501" r:id="rId38"/>
    <p:sldId id="502" r:id="rId39"/>
    <p:sldId id="540" r:id="rId40"/>
    <p:sldId id="558" r:id="rId41"/>
    <p:sldId id="541" r:id="rId42"/>
    <p:sldId id="503" r:id="rId43"/>
    <p:sldId id="504" r:id="rId44"/>
    <p:sldId id="505" r:id="rId45"/>
    <p:sldId id="560" r:id="rId46"/>
    <p:sldId id="506" r:id="rId47"/>
    <p:sldId id="507" r:id="rId48"/>
    <p:sldId id="508" r:id="rId49"/>
    <p:sldId id="542" r:id="rId50"/>
    <p:sldId id="561" r:id="rId51"/>
    <p:sldId id="472" r:id="rId52"/>
    <p:sldId id="571" r:id="rId53"/>
    <p:sldId id="474" r:id="rId54"/>
    <p:sldId id="544" r:id="rId55"/>
    <p:sldId id="570" r:id="rId56"/>
    <p:sldId id="562" r:id="rId57"/>
    <p:sldId id="563" r:id="rId58"/>
    <p:sldId id="564" r:id="rId59"/>
    <p:sldId id="456" r:id="rId60"/>
    <p:sldId id="523" r:id="rId6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lip Beardmore" initials="PB" lastIdx="10" clrIdx="0">
    <p:extLst>
      <p:ext uri="{19B8F6BF-5375-455C-9EA6-DF929625EA0E}">
        <p15:presenceInfo xmlns:p15="http://schemas.microsoft.com/office/powerpoint/2012/main" userId="Phillip Beardmore" providerId="None"/>
      </p:ext>
    </p:extLst>
  </p:cmAuthor>
  <p:cmAuthor id="2" name="Phillip Beardmore" initials="PB [2]" lastIdx="6" clrIdx="1">
    <p:extLst>
      <p:ext uri="{19B8F6BF-5375-455C-9EA6-DF929625EA0E}">
        <p15:presenceInfo xmlns:p15="http://schemas.microsoft.com/office/powerpoint/2012/main" userId="S::phillip.beardmore@strataenergy.co.nz::18557d0f-abfa-459d-837c-b45eb783ee0c" providerId="AD"/>
      </p:ext>
    </p:extLst>
  </p:cmAuthor>
  <p:cmAuthor id="3" name="Phillip Beardmore" initials="PB [3]" lastIdx="2" clrIdx="2">
    <p:extLst>
      <p:ext uri="{19B8F6BF-5375-455C-9EA6-DF929625EA0E}">
        <p15:presenceInfo xmlns:p15="http://schemas.microsoft.com/office/powerpoint/2012/main" userId="S::Phillip.Beardmore@ea.govt.nz::3a967dee-8040-40a7-8c32-01ddde79b3aa" providerId="AD"/>
      </p:ext>
    </p:extLst>
  </p:cmAuthor>
  <p:cmAuthor id="4" name="John Stephenson" initials="JS" lastIdx="11" clrIdx="3">
    <p:extLst>
      <p:ext uri="{19B8F6BF-5375-455C-9EA6-DF929625EA0E}">
        <p15:presenceInfo xmlns:p15="http://schemas.microsoft.com/office/powerpoint/2012/main" userId="e9d3d296011813d5" providerId="Windows Live"/>
      </p:ext>
    </p:extLst>
  </p:cmAuthor>
  <p:cmAuthor id="5" name="Jean-Pierre de Raad" initials="JdR" lastIdx="3" clrIdx="4">
    <p:extLst>
      <p:ext uri="{19B8F6BF-5375-455C-9EA6-DF929625EA0E}">
        <p15:presenceInfo xmlns:p15="http://schemas.microsoft.com/office/powerpoint/2012/main" userId="S::Jean-Pierre.deRaad@ea.govt.nz::4d6575f0-16e5-47c4-a5e4-995e69b0b6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404040"/>
    <a:srgbClr val="CD0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9" autoAdjust="0"/>
    <p:restoredTop sz="70062" autoAdjust="0"/>
  </p:normalViewPr>
  <p:slideViewPr>
    <p:cSldViewPr snapToGrid="0" snapToObjects="1">
      <p:cViewPr varScale="1">
        <p:scale>
          <a:sx n="100" d="100"/>
          <a:sy n="100" d="100"/>
        </p:scale>
        <p:origin x="312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2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C048E-F5B9-2F47-835E-EA17E5C0FA8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C8463-6322-954C-BA59-4C6BC079C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450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A64DD-EA32-8E48-A2B9-BBB9DE3FA9CB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BA6FC-3388-BA49-BA2C-EABBB7900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32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85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40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81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3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51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38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53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7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07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5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5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1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443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99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60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9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65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492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66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666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408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4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446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03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19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103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411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34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559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825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942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246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68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331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636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489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286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302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454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66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20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40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3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04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BA6FC-3388-BA49-BA2C-EABBB79000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0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50850" y="1150205"/>
            <a:ext cx="8229600" cy="850440"/>
          </a:xfrm>
        </p:spPr>
        <p:txBody>
          <a:bodyPr/>
          <a:lstStyle>
            <a:lvl1pPr>
              <a:defRPr b="1" i="0" baseline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ADD TITLE, ALL CAPS UP TO TWO LINES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0850" y="2000645"/>
            <a:ext cx="7732330" cy="334836"/>
          </a:xfrm>
        </p:spPr>
        <p:txBody>
          <a:bodyPr anchor="b">
            <a:noAutofit/>
          </a:bodyPr>
          <a:lstStyle>
            <a:lvl1pPr marL="0" indent="0">
              <a:buNone/>
              <a:defRPr sz="1800" b="0" i="0" baseline="0">
                <a:solidFill>
                  <a:srgbClr val="40404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Presentation subhead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0850" y="873698"/>
            <a:ext cx="7732330" cy="334836"/>
          </a:xfrm>
        </p:spPr>
        <p:txBody>
          <a:bodyPr anchor="b">
            <a:noAutofit/>
          </a:bodyPr>
          <a:lstStyle>
            <a:lvl1pPr marL="0" indent="0">
              <a:buNone/>
              <a:defRPr sz="3200" b="0" i="0" cap="none" baseline="0">
                <a:solidFill>
                  <a:srgbClr val="40404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TITLE FIRST LINE, ALL CAPS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50867" y="2471170"/>
            <a:ext cx="1844235" cy="334836"/>
          </a:xfrm>
        </p:spPr>
        <p:txBody>
          <a:bodyPr anchor="b">
            <a:noAutofit/>
          </a:bodyPr>
          <a:lstStyle>
            <a:lvl1pPr marL="0" indent="0">
              <a:buNone/>
              <a:defRPr sz="1200" b="0" i="0" baseline="0">
                <a:solidFill>
                  <a:srgbClr val="40404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XX Date 2015</a:t>
            </a:r>
          </a:p>
        </p:txBody>
      </p:sp>
    </p:spTree>
    <p:extLst>
      <p:ext uri="{BB962C8B-B14F-4D97-AF65-F5344CB8AC3E}">
        <p14:creationId xmlns:p14="http://schemas.microsoft.com/office/powerpoint/2010/main" val="343519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charts (sub 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689624" y="1903822"/>
            <a:ext cx="4490377" cy="251936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6899" y="1182052"/>
            <a:ext cx="8214378" cy="636930"/>
          </a:xfrm>
        </p:spPr>
        <p:txBody>
          <a:bodyPr>
            <a:normAutofit/>
          </a:bodyPr>
          <a:lstStyle>
            <a:lvl1pPr>
              <a:defRPr sz="1800"/>
            </a:lvl1pPr>
            <a:lvl3pPr>
              <a:defRPr baseline="0"/>
            </a:lvl3pPr>
            <a:lvl5pPr>
              <a:defRPr baseline="0"/>
            </a:lvl5pPr>
          </a:lstStyle>
          <a:p>
            <a:pPr lvl="0"/>
            <a:r>
              <a:rPr lang="en-AU" dirty="0"/>
              <a:t>Click to edit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6921" y="723050"/>
            <a:ext cx="8214379" cy="332763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add subhead</a:t>
            </a:r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24" y="1903822"/>
            <a:ext cx="4475415" cy="251936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0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 and large chart (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0" y="1398863"/>
            <a:ext cx="9180000" cy="288751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665"/>
            <a:ext cx="8229600" cy="824733"/>
          </a:xfrm>
        </p:spPr>
        <p:txBody>
          <a:bodyPr/>
          <a:lstStyle>
            <a:lvl1pPr>
              <a:defRPr sz="2400" cap="none" baseline="0"/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63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 and large chart (sub 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6899" y="723050"/>
            <a:ext cx="8221434" cy="332763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add subhead</a:t>
            </a:r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0" y="1398863"/>
            <a:ext cx="9180000" cy="288751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66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head and large chart (sub 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6899" y="723050"/>
            <a:ext cx="8221434" cy="332763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add subhead</a:t>
            </a:r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0" y="1398857"/>
            <a:ext cx="9180000" cy="288751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76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two charts (sub 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689624" y="1903811"/>
            <a:ext cx="4490377" cy="251936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6899" y="1182052"/>
            <a:ext cx="8214378" cy="636930"/>
          </a:xfrm>
        </p:spPr>
        <p:txBody>
          <a:bodyPr>
            <a:normAutofit/>
          </a:bodyPr>
          <a:lstStyle>
            <a:lvl1pPr>
              <a:defRPr sz="1800"/>
            </a:lvl1pPr>
            <a:lvl3pPr>
              <a:defRPr baseline="0"/>
            </a:lvl3pPr>
            <a:lvl5pPr>
              <a:defRPr baseline="0"/>
            </a:lvl5pPr>
          </a:lstStyle>
          <a:p>
            <a:pPr lvl="0"/>
            <a:r>
              <a:rPr lang="en-AU" dirty="0"/>
              <a:t>Click to edit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6900" y="723050"/>
            <a:ext cx="8214379" cy="332763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add subhead</a:t>
            </a:r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1" y="1903811"/>
            <a:ext cx="4475415" cy="251936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45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bhead and large chart (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0" y="1398867"/>
            <a:ext cx="9180000" cy="288751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665"/>
            <a:ext cx="8229600" cy="824733"/>
          </a:xfrm>
        </p:spPr>
        <p:txBody>
          <a:bodyPr/>
          <a:lstStyle>
            <a:lvl1pPr>
              <a:defRPr sz="2400" cap="none" baseline="0"/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8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ubhead and large chart (sub 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6899" y="723050"/>
            <a:ext cx="8221434" cy="332763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add subhead</a:t>
            </a:r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0" y="1398867"/>
            <a:ext cx="9180000" cy="288751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15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and two charts (sub 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689624" y="1903821"/>
            <a:ext cx="4490377" cy="251936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6899" y="1182052"/>
            <a:ext cx="8214378" cy="636930"/>
          </a:xfrm>
        </p:spPr>
        <p:txBody>
          <a:bodyPr>
            <a:normAutofit/>
          </a:bodyPr>
          <a:lstStyle>
            <a:lvl1pPr>
              <a:defRPr sz="1800"/>
            </a:lvl1pPr>
            <a:lvl3pPr>
              <a:defRPr baseline="0"/>
            </a:lvl3pPr>
            <a:lvl5pPr>
              <a:defRPr baseline="0"/>
            </a:lvl5pPr>
          </a:lstStyle>
          <a:p>
            <a:pPr lvl="0"/>
            <a:r>
              <a:rPr lang="en-AU" dirty="0"/>
              <a:t>Click to edit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6921" y="723050"/>
            <a:ext cx="8214379" cy="332763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add subhead</a:t>
            </a:r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23" y="1903821"/>
            <a:ext cx="4475415" cy="251936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0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50850" y="2000645"/>
            <a:ext cx="7732330" cy="334836"/>
          </a:xfrm>
        </p:spPr>
        <p:txBody>
          <a:bodyPr anchor="b">
            <a:noAutofit/>
          </a:bodyPr>
          <a:lstStyle>
            <a:lvl1pPr marL="0" indent="0"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&lt;Section break&gt;</a:t>
            </a:r>
          </a:p>
        </p:txBody>
      </p:sp>
    </p:spTree>
    <p:extLst>
      <p:ext uri="{BB962C8B-B14F-4D97-AF65-F5344CB8AC3E}">
        <p14:creationId xmlns:p14="http://schemas.microsoft.com/office/powerpoint/2010/main" val="343527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6800" y="1241450"/>
            <a:ext cx="7740000" cy="335318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 marL="631825" indent="-228600">
              <a:defRPr sz="1600" baseline="0"/>
            </a:lvl3pPr>
            <a:lvl4pPr marL="989013" indent="-358775" defTabSz="349250">
              <a:defRPr sz="1600"/>
            </a:lvl4pPr>
            <a:lvl5pPr marL="1165225" indent="-312738">
              <a:defRPr sz="1600" baseline="0"/>
            </a:lvl5pPr>
          </a:lstStyle>
          <a:p>
            <a:pPr lvl="0"/>
            <a:r>
              <a:rPr lang="en-AU" dirty="0"/>
              <a:t>Click to edit text</a:t>
            </a:r>
          </a:p>
          <a:p>
            <a:pPr lvl="1"/>
            <a:r>
              <a:rPr lang="en-AU" dirty="0"/>
              <a:t>First level</a:t>
            </a:r>
          </a:p>
          <a:p>
            <a:pPr lvl="2"/>
            <a:r>
              <a:rPr lang="en-AU" dirty="0"/>
              <a:t>Second level</a:t>
            </a:r>
          </a:p>
          <a:p>
            <a:pPr lvl="3"/>
            <a:r>
              <a:rPr lang="en-AU" dirty="0"/>
              <a:t>Third level</a:t>
            </a:r>
          </a:p>
          <a:p>
            <a:pPr lvl="4"/>
            <a:r>
              <a:rPr lang="en-AU" dirty="0"/>
              <a:t>Fourth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665"/>
            <a:ext cx="8229600" cy="824733"/>
          </a:xfrm>
        </p:spPr>
        <p:txBody>
          <a:bodyPr/>
          <a:lstStyle>
            <a:lvl1pPr>
              <a:defRPr sz="2400" cap="none" baseline="0"/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7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46800" y="1241450"/>
            <a:ext cx="7740000" cy="3353185"/>
          </a:xfrm>
        </p:spPr>
        <p:txBody>
          <a:bodyPr>
            <a:normAutofit/>
          </a:bodyPr>
          <a:lstStyle>
            <a:lvl1pPr marL="627063" indent="-320675">
              <a:buFont typeface="+mj-lt"/>
              <a:buAutoNum type="alphaUcPeriod"/>
              <a:defRPr sz="1800"/>
            </a:lvl1pPr>
            <a:lvl2pPr marL="990600" indent="-327025" defTabSz="531813">
              <a:buFont typeface="+mj-lt"/>
              <a:buAutoNum type="arabicPeriod"/>
              <a:defRPr sz="1600"/>
            </a:lvl2pPr>
            <a:lvl3pPr marL="1346200" indent="-320675">
              <a:buFont typeface="+mj-lt"/>
              <a:buAutoNum type="alphaLcPeriod"/>
              <a:defRPr sz="1600"/>
            </a:lvl3pPr>
          </a:lstStyle>
          <a:p>
            <a:pPr lvl="0"/>
            <a:r>
              <a:rPr lang="en-AU" dirty="0"/>
              <a:t>Click to edit outline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665"/>
            <a:ext cx="8229600" cy="824733"/>
          </a:xfrm>
        </p:spPr>
        <p:txBody>
          <a:bodyPr/>
          <a:lstStyle>
            <a:lvl1pPr>
              <a:defRPr sz="2400" cap="none" baseline="0"/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9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two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54469" y="1232408"/>
            <a:ext cx="3759200" cy="32506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 marL="631825" indent="-228600">
              <a:defRPr sz="1600"/>
            </a:lvl3pPr>
            <a:lvl4pPr marL="989013" indent="-358775">
              <a:defRPr sz="1600"/>
            </a:lvl4pPr>
            <a:lvl5pPr marL="1168400" indent="-274638">
              <a:defRPr sz="1600"/>
            </a:lvl5pPr>
          </a:lstStyle>
          <a:p>
            <a:pPr lvl="0"/>
            <a:r>
              <a:rPr lang="en-AU" dirty="0"/>
              <a:t>Click to edit text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665"/>
            <a:ext cx="8229600" cy="824733"/>
          </a:xfrm>
        </p:spPr>
        <p:txBody>
          <a:bodyPr/>
          <a:lstStyle>
            <a:lvl1pPr>
              <a:defRPr sz="2400" cap="none" baseline="0"/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927600" y="1232408"/>
            <a:ext cx="3759200" cy="32506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 marL="631825" indent="-228600">
              <a:defRPr sz="1600"/>
            </a:lvl3pPr>
            <a:lvl4pPr marL="989013" indent="-358775">
              <a:defRPr sz="1600"/>
            </a:lvl4pPr>
            <a:lvl5pPr marL="1168400" indent="-274638">
              <a:defRPr sz="1600"/>
            </a:lvl5pPr>
          </a:lstStyle>
          <a:p>
            <a:pPr lvl="0"/>
            <a:r>
              <a:rPr lang="en-AU" dirty="0"/>
              <a:t>Click to edit text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5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946802" y="1353194"/>
            <a:ext cx="4171239" cy="301925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 marL="631825" indent="-228600">
              <a:defRPr sz="1600" baseline="0"/>
            </a:lvl3pPr>
            <a:lvl4pPr marL="989013" indent="-363538">
              <a:defRPr sz="1600"/>
            </a:lvl4pPr>
            <a:lvl5pPr marL="1168400" indent="-266700"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78173" y="1353183"/>
            <a:ext cx="3801851" cy="25190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378450" y="3919142"/>
            <a:ext cx="3308350" cy="453311"/>
          </a:xfrm>
        </p:spPr>
        <p:txBody>
          <a:bodyPr>
            <a:noAutofit/>
          </a:bodyPr>
          <a:lstStyle>
            <a:lvl1pPr>
              <a:lnSpc>
                <a:spcPts val="1200"/>
              </a:lnSpc>
              <a:defRPr sz="1000" i="1">
                <a:solidFill>
                  <a:srgbClr val="404040"/>
                </a:solidFill>
              </a:defRPr>
            </a:lvl1pPr>
            <a:lvl2pPr>
              <a:defRPr sz="1000" i="1"/>
            </a:lvl2pPr>
            <a:lvl3pPr>
              <a:defRPr sz="1000" i="1"/>
            </a:lvl3pPr>
            <a:lvl4pPr>
              <a:defRPr sz="1000" i="1"/>
            </a:lvl4pPr>
            <a:lvl5pPr>
              <a:defRPr sz="1000" i="1"/>
            </a:lvl5pPr>
          </a:lstStyle>
          <a:p>
            <a:pPr lvl="0"/>
            <a:r>
              <a:rPr lang="en-AU" dirty="0"/>
              <a:t>Caption text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665"/>
            <a:ext cx="8229600" cy="824733"/>
          </a:xfrm>
        </p:spPr>
        <p:txBody>
          <a:bodyPr/>
          <a:lstStyle>
            <a:lvl1pPr>
              <a:defRPr sz="2400" cap="none" baseline="0"/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charts (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689624" y="1903822"/>
            <a:ext cx="4490377" cy="251936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6899" y="1182052"/>
            <a:ext cx="8214378" cy="636930"/>
          </a:xfrm>
        </p:spPr>
        <p:txBody>
          <a:bodyPr>
            <a:normAutofit/>
          </a:bodyPr>
          <a:lstStyle>
            <a:lvl1pPr>
              <a:defRPr sz="1800"/>
            </a:lvl1pPr>
            <a:lvl3pPr>
              <a:defRPr baseline="0"/>
            </a:lvl3pPr>
            <a:lvl5pPr>
              <a:defRPr baseline="0"/>
            </a:lvl5pPr>
          </a:lstStyle>
          <a:p>
            <a:pPr lvl="0"/>
            <a:r>
              <a:rPr lang="en-AU" dirty="0"/>
              <a:t>Click to edit text</a:t>
            </a:r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24" y="1903822"/>
            <a:ext cx="4475415" cy="251936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665"/>
            <a:ext cx="8229600" cy="824733"/>
          </a:xfrm>
        </p:spPr>
        <p:txBody>
          <a:bodyPr/>
          <a:lstStyle>
            <a:lvl1pPr>
              <a:defRPr sz="2400" cap="none" baseline="0"/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1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large chart (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0" y="1398868"/>
            <a:ext cx="9180000" cy="288751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665"/>
            <a:ext cx="8229600" cy="824733"/>
          </a:xfrm>
        </p:spPr>
        <p:txBody>
          <a:bodyPr/>
          <a:lstStyle>
            <a:lvl1pPr>
              <a:defRPr sz="2400" cap="none" baseline="0"/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4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large chart (sub he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6899" y="723050"/>
            <a:ext cx="8221434" cy="332763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4040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add subhead</a:t>
            </a:r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0" y="1398868"/>
            <a:ext cx="9180000" cy="288751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pPr algn="l"/>
            <a:fld id="{3BD45740-F50A-F448-96F6-026F0EEFDD73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1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2342"/>
            <a:ext cx="8229600" cy="2862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First level</a:t>
            </a:r>
          </a:p>
          <a:p>
            <a:pPr lvl="2"/>
            <a:r>
              <a:rPr lang="en-AU" dirty="0"/>
              <a:t>Second level</a:t>
            </a:r>
          </a:p>
          <a:p>
            <a:pPr lvl="3"/>
            <a:r>
              <a:rPr lang="en-AU" dirty="0"/>
              <a:t>Third level</a:t>
            </a:r>
          </a:p>
          <a:p>
            <a:pPr lvl="4"/>
            <a:r>
              <a:rPr lang="en-AU" dirty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13 May 2015</a:t>
            </a:r>
          </a:p>
        </p:txBody>
      </p:sp>
    </p:spTree>
    <p:extLst>
      <p:ext uri="{BB962C8B-B14F-4D97-AF65-F5344CB8AC3E}">
        <p14:creationId xmlns:p14="http://schemas.microsoft.com/office/powerpoint/2010/main" val="264866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5" r:id="rId2"/>
    <p:sldLayoutId id="2147483650" r:id="rId3"/>
    <p:sldLayoutId id="2147483660" r:id="rId4"/>
    <p:sldLayoutId id="2147483661" r:id="rId5"/>
    <p:sldLayoutId id="2147483657" r:id="rId6"/>
    <p:sldLayoutId id="2147483662" r:id="rId7"/>
    <p:sldLayoutId id="2147483663" r:id="rId8"/>
    <p:sldLayoutId id="2147483664" r:id="rId9"/>
    <p:sldLayoutId id="2147483665" r:id="rId10"/>
    <p:sldLayoutId id="2147483681" r:id="rId11"/>
    <p:sldLayoutId id="2147483682" r:id="rId12"/>
    <p:sldLayoutId id="2147483702" r:id="rId13"/>
    <p:sldLayoutId id="2147483703" r:id="rId14"/>
    <p:sldLayoutId id="2147483743" r:id="rId15"/>
    <p:sldLayoutId id="2147483744" r:id="rId16"/>
    <p:sldLayoutId id="2147483745" r:id="rId17"/>
  </p:sldLayoutIdLst>
  <p:hf hdr="0" ftr="0" dt="0"/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3800" b="1" kern="1200">
          <a:solidFill>
            <a:srgbClr val="CD0034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300"/>
        </a:lnSpc>
        <a:spcBef>
          <a:spcPts val="0"/>
        </a:spcBef>
        <a:spcAft>
          <a:spcPts val="850"/>
        </a:spcAft>
        <a:buClr>
          <a:schemeClr val="bg1">
            <a:lumMod val="50000"/>
          </a:schemeClr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399600" indent="-285750" algn="l" defTabSz="457200" rtl="0" eaLnBrk="1" latinLnBrk="0" hangingPunct="1">
        <a:lnSpc>
          <a:spcPts val="2300"/>
        </a:lnSpc>
        <a:spcBef>
          <a:spcPts val="0"/>
        </a:spcBef>
        <a:spcAft>
          <a:spcPts val="850"/>
        </a:spcAft>
        <a:buClr>
          <a:schemeClr val="bg1">
            <a:lumMod val="50000"/>
          </a:schemeClr>
        </a:buClr>
        <a:buSzPct val="80000"/>
        <a:buFont typeface="Lucida Grande"/>
        <a:buChar char="●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25475" indent="-228600" algn="l" defTabSz="457200" rtl="0" eaLnBrk="1" latinLnBrk="0" hangingPunct="1">
        <a:lnSpc>
          <a:spcPts val="2300"/>
        </a:lnSpc>
        <a:spcBef>
          <a:spcPts val="0"/>
        </a:spcBef>
        <a:spcAft>
          <a:spcPts val="850"/>
        </a:spcAft>
        <a:buClr>
          <a:schemeClr val="bg1">
            <a:lumMod val="50000"/>
          </a:schemeClr>
        </a:buClr>
        <a:buSzPct val="80000"/>
        <a:buFont typeface="Lucida Grande"/>
        <a:buChar char="￮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895350" indent="-323850" algn="l" defTabSz="457200" rtl="0" eaLnBrk="1" latinLnBrk="0" hangingPunct="1">
        <a:lnSpc>
          <a:spcPts val="2300"/>
        </a:lnSpc>
        <a:spcBef>
          <a:spcPts val="0"/>
        </a:spcBef>
        <a:spcAft>
          <a:spcPts val="850"/>
        </a:spcAft>
        <a:buClr>
          <a:schemeClr val="bg1">
            <a:lumMod val="50000"/>
          </a:schemeClr>
        </a:buClr>
        <a:buFont typeface="Lucida Grande"/>
        <a:buChar char="・"/>
        <a:tabLst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076325" indent="-277813" algn="l" defTabSz="457200" rtl="0" eaLnBrk="1" latinLnBrk="0" hangingPunct="1">
        <a:lnSpc>
          <a:spcPts val="2300"/>
        </a:lnSpc>
        <a:spcBef>
          <a:spcPts val="0"/>
        </a:spcBef>
        <a:spcAft>
          <a:spcPts val="850"/>
        </a:spcAft>
        <a:buClr>
          <a:schemeClr val="bg1">
            <a:lumMod val="50000"/>
          </a:schemeClr>
        </a:buClr>
        <a:buFont typeface="ARL-47-57"/>
        <a:buChar char="‑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Revisions to CBA</a:t>
            </a:r>
            <a:br>
              <a:rPr lang="en-US" dirty="0"/>
            </a:br>
            <a:r>
              <a:rPr lang="en-US" dirty="0"/>
              <a:t>in TPM 2019 Issues Paper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5"/>
          </p:nvPr>
        </p:nvSpPr>
        <p:spPr>
          <a:xfrm>
            <a:off x="862967" y="2471170"/>
            <a:ext cx="2136812" cy="334836"/>
          </a:xfrm>
        </p:spPr>
        <p:txBody>
          <a:bodyPr/>
          <a:lstStyle/>
          <a:p>
            <a:r>
              <a:rPr lang="en-US" dirty="0"/>
              <a:t>28 April 2020</a:t>
            </a:r>
          </a:p>
        </p:txBody>
      </p:sp>
    </p:spTree>
    <p:extLst>
      <p:ext uri="{BB962C8B-B14F-4D97-AF65-F5344CB8AC3E}">
        <p14:creationId xmlns:p14="http://schemas.microsoft.com/office/powerpoint/2010/main" val="1806654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94E16C-B122-482B-B8F1-7D8B8F59A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799" y="1241450"/>
            <a:ext cx="7824861" cy="3353185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NZ" dirty="0"/>
              <a:t>Excessive utility-scale battery investment in the baseline because CBA modelling, amongst other things:</a:t>
            </a:r>
          </a:p>
          <a:p>
            <a:pPr marL="2857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Assumes constant, rather than diminishing, rate of decline in batteries’ capital cost</a:t>
            </a:r>
          </a:p>
          <a:p>
            <a:pPr marL="2857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Not based on model of optimal decision-making in response to economic inputs</a:t>
            </a:r>
          </a:p>
          <a:p>
            <a:pPr marL="2857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Assumes constant marginal profitability of battery investment</a:t>
            </a:r>
          </a:p>
          <a:p>
            <a:pPr marL="2857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Excludes costs of connecting batteries to distribution networks </a:t>
            </a:r>
          </a:p>
          <a:p>
            <a:pPr marL="2857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Ignores constraints on shifting load to avoid peak demand charges</a:t>
            </a:r>
          </a:p>
          <a:p>
            <a:pPr marL="2857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Excludes other benefits from battery investment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7E7CE1-D01B-4CBE-AC8D-4F4774809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637552-1D7E-4006-9E66-0F712671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1032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E2592B-2C10-48D8-BA2D-E8EED0DBC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Battery costs rate of decline starts at 11% p.a. then declines at 2% p.a.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20% increase in 2019 battery investment cost (to $1m / MW)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NZ" dirty="0"/>
              <a:t>Expected earnings from battery investment: 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NZ" dirty="0"/>
              <a:t>Optimal daily charge/discharge using 3 years (2017–2019) of demand, prices, transmission charges in wholesale electricity market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NZ" dirty="0"/>
              <a:t>2% allowance for uncertainty in predicting RCPD periods.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NZ" dirty="0"/>
              <a:t>Adjustment to account for wholesale price effects caused by demand/supply changes due to batteries charging/discharging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1B70B0-293C-4CD7-AD68-A2269AC5C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51154D-A4D0-4DCB-97A1-4E9CA9444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made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20698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2F8E4-33EC-41D2-9B4E-276BCA9E1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12</a:t>
            </a:fld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A852021D-E55E-42B9-BB28-0BF2F867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</a:t>
            </a:r>
            <a:r>
              <a:rPr lang="en-NZ" dirty="0"/>
              <a:t>cost function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9570C19-E65D-4174-A8F2-AE050B3248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6517" y="1232408"/>
            <a:ext cx="3696101" cy="3250692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Compound annual growth rate: -4.85%</a:t>
            </a:r>
          </a:p>
          <a:p>
            <a:pPr lvl="2"/>
            <a:r>
              <a:rPr lang="en-NZ" dirty="0"/>
              <a:t>2019–2030, rate of decline average of    9% p.a. – faster than 2019 CBA</a:t>
            </a:r>
          </a:p>
          <a:p>
            <a:pPr lvl="2"/>
            <a:r>
              <a:rPr lang="en-NZ" dirty="0"/>
              <a:t>2030–2049, rate of decline average of    3% p.a. – slower than 2019 CBA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Includes capital cost, connection cost and fixed annual operating and maintenance cost (2.5% of capital cost)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AE483D2-37D0-4FBF-B938-1FE6C690D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01" y="1232408"/>
            <a:ext cx="4523624" cy="2944623"/>
          </a:xfrm>
          <a:prstGeom prst="rect">
            <a:avLst/>
          </a:prstGeom>
        </p:spPr>
      </p:pic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29CF4276-47DB-4E67-9B3D-89B2B69B510B}"/>
              </a:ext>
            </a:extLst>
          </p:cNvPr>
          <p:cNvSpPr txBox="1">
            <a:spLocks/>
          </p:cNvSpPr>
          <p:nvPr/>
        </p:nvSpPr>
        <p:spPr>
          <a:xfrm>
            <a:off x="875900" y="4144040"/>
            <a:ext cx="4350618" cy="339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FontTx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9600" indent="-285750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●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1825" indent="-228600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￮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89013" indent="-358775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Font typeface="Lucida Grande"/>
              <a:buChar char="・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68400" indent="-274638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Font typeface="ARL-47-57"/>
              <a:buChar char="‑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800" i="1" dirty="0"/>
              <a:t>Present value cost ($/MW) for 1 MW battery with energy-to-power ratio of 1 (1 MWh battery)  </a:t>
            </a:r>
          </a:p>
        </p:txBody>
      </p:sp>
    </p:spTree>
    <p:extLst>
      <p:ext uri="{BB962C8B-B14F-4D97-AF65-F5344CB8AC3E}">
        <p14:creationId xmlns:p14="http://schemas.microsoft.com/office/powerpoint/2010/main" val="176207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2F8E4-33EC-41D2-9B4E-276BCA9E1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13</a:t>
            </a:fld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A852021D-E55E-42B9-BB28-0BF2F867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charge/discharge cycles</a:t>
            </a:r>
            <a:endParaRPr lang="en-NZ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6753293-AA1D-4D6B-9DD6-67B0A4DC8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232511"/>
            <a:ext cx="4644189" cy="3351101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9570C19-E65D-4174-A8F2-AE050B3248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6518" y="1232408"/>
            <a:ext cx="3460282" cy="325069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Strategy includes not charging within 100 peak periods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NZ" dirty="0"/>
              <a:t>Defined by lower bound of actual 100 peak MW periods less 2% to account for forecast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Operational minimum and maximum state of charge 0.1–0.9</a:t>
            </a:r>
          </a:p>
        </p:txBody>
      </p:sp>
    </p:spTree>
    <p:extLst>
      <p:ext uri="{BB962C8B-B14F-4D97-AF65-F5344CB8AC3E}">
        <p14:creationId xmlns:p14="http://schemas.microsoft.com/office/powerpoint/2010/main" val="360972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2F8E4-33EC-41D2-9B4E-276BCA9E1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14</a:t>
            </a:fld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A852021D-E55E-42B9-BB28-0BF2F867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earnings per MW (revenue less energy cost)</a:t>
            </a:r>
            <a:endParaRPr lang="en-NZ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9570C19-E65D-4174-A8F2-AE050B3248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6517" y="1232408"/>
            <a:ext cx="3545143" cy="325069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Earnings are highest in transmission pricing regions with peakiest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For large installations, RCPD makes batteries less profitable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NZ" dirty="0"/>
              <a:t>Limits scope for energy arbitrage once RCPD avoidance possibilities exhausted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7C3777-7A20-4EFA-83FF-65863D751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3" y="1232408"/>
            <a:ext cx="5130266" cy="341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99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hart Placeholder 12">
            <a:extLst>
              <a:ext uri="{FF2B5EF4-FFF2-40B4-BE49-F238E27FC236}">
                <a16:creationId xmlns:a16="http://schemas.microsoft.com/office/drawing/2014/main" id="{02D859D3-7194-4C6D-A3B7-C91C33307434}"/>
              </a:ext>
            </a:extLst>
          </p:cNvPr>
          <p:cNvPicPr>
            <a:picLocks noGrp="1" noChangeAspect="1"/>
          </p:cNvPicPr>
          <p:nvPr>
            <p:ph type="chart" sz="quarter" idx="17"/>
          </p:nvPr>
        </p:nvPicPr>
        <p:blipFill>
          <a:blip r:embed="rId2"/>
          <a:stretch>
            <a:fillRect/>
          </a:stretch>
        </p:blipFill>
        <p:spPr>
          <a:xfrm>
            <a:off x="4798990" y="1903822"/>
            <a:ext cx="3736343" cy="251936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BD702D-3B2A-41E1-B4F4-AAAF552C831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Baseline investment is much lower, but comes much earlier</a:t>
            </a:r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D22960-FC37-4E77-B15D-D4F4AAC48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15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D79A56E-9199-4C94-A5C8-1EB12D2A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Results (MW capacity)</a:t>
            </a:r>
          </a:p>
        </p:txBody>
      </p:sp>
      <p:pic>
        <p:nvPicPr>
          <p:cNvPr id="15" name="Chart Placeholder 14">
            <a:extLst>
              <a:ext uri="{FF2B5EF4-FFF2-40B4-BE49-F238E27FC236}">
                <a16:creationId xmlns:a16="http://schemas.microsoft.com/office/drawing/2014/main" id="{8A851A62-287E-4F25-96EF-BA8070195968}"/>
              </a:ext>
            </a:extLst>
          </p:cNvPr>
          <p:cNvPicPr>
            <a:picLocks noGrp="1"/>
          </p:cNvPicPr>
          <p:nvPr>
            <p:ph type="chart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7" y="1903412"/>
            <a:ext cx="3407209" cy="2519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401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8997" y="1114425"/>
            <a:ext cx="6966000" cy="2263768"/>
          </a:xfrm>
        </p:spPr>
        <p:txBody>
          <a:bodyPr>
            <a:normAutofit/>
          </a:bodyPr>
          <a:lstStyle/>
          <a:p>
            <a:endParaRPr lang="en-NZ" dirty="0"/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Investment in utility-scale batteries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---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Time for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61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8997" y="1114425"/>
            <a:ext cx="6966000" cy="2263768"/>
          </a:xfrm>
        </p:spPr>
        <p:txBody>
          <a:bodyPr>
            <a:normAutofit/>
          </a:bodyPr>
          <a:lstStyle/>
          <a:p>
            <a:endParaRPr lang="en-NZ" dirty="0"/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Investment in new electricity generation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09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94E16C-B122-482B-B8F1-7D8B8F59A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Generation investment occurring yet wholesale electricity prices falling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Increased electricity demand but lower wholesale electricity prices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Generation investment occurring yet inadequate revenue to recover cost of new generation investment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Inadequate accounting for suppressed wholesale electricity prices caused by generation investment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7E7CE1-D01B-4CBE-AC8D-4F4774809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637552-1D7E-4006-9E66-0F712671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1689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2F8E4-33EC-41D2-9B4E-276BCA9E1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19</a:t>
            </a:fld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A852021D-E55E-42B9-BB28-0BF2F867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made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F5238-6CB1-40CC-96E0-FF1301E84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1" y="983393"/>
            <a:ext cx="5001532" cy="3610812"/>
          </a:xfrm>
          <a:prstGeom prst="rect">
            <a:avLst/>
          </a:prstGeom>
        </p:spPr>
      </p:pic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CEC62407-D35F-465E-87E4-5E5C4EA45D01}"/>
              </a:ext>
            </a:extLst>
          </p:cNvPr>
          <p:cNvSpPr txBox="1">
            <a:spLocks/>
          </p:cNvSpPr>
          <p:nvPr/>
        </p:nvSpPr>
        <p:spPr>
          <a:xfrm>
            <a:off x="5101389" y="963180"/>
            <a:ext cx="3830855" cy="3519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FontTx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9600" indent="-285750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●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1825" indent="-228600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￮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89013" indent="-358775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Font typeface="Lucida Grande"/>
              <a:buChar char="・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68400" indent="-274638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Font typeface="ARL-47-57"/>
              <a:buChar char="‑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Earnings on new generation based on price received once capacity and offers added to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Sequential decision rule used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NZ" dirty="0"/>
              <a:t>1 generation investment in a year only if investment profitable given effect on wholesale electricity prices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NZ" dirty="0"/>
              <a:t>≥ 2 generation investments in a year only if all investments profitable given effect on wholesale prices</a:t>
            </a:r>
          </a:p>
        </p:txBody>
      </p:sp>
    </p:spTree>
    <p:extLst>
      <p:ext uri="{BB962C8B-B14F-4D97-AF65-F5344CB8AC3E}">
        <p14:creationId xmlns:p14="http://schemas.microsoft.com/office/powerpoint/2010/main" val="66673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222" y="1241439"/>
            <a:ext cx="7022108" cy="3353185"/>
          </a:xfrm>
        </p:spPr>
        <p:txBody>
          <a:bodyPr>
            <a:noAutofit/>
          </a:bodyPr>
          <a:lstStyle/>
          <a:p>
            <a:pPr lvl="0"/>
            <a:endParaRPr lang="en-US" dirty="0"/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160" dirty="0"/>
              <a:t>To explain the revisions to the Authority’s estimates of the costs and benefits of the TPM proposal set out in the 2019 TPM Issues Paper, in light of submissions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160" dirty="0"/>
              <a:t>To provide an opportunity for questions and answers </a:t>
            </a:r>
            <a:endParaRPr lang="en-US" sz="216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2A73493-7376-47CA-AF6B-61DE82E708DC}"/>
              </a:ext>
            </a:extLst>
          </p:cNvPr>
          <p:cNvSpPr txBox="1">
            <a:spLocks/>
          </p:cNvSpPr>
          <p:nvPr/>
        </p:nvSpPr>
        <p:spPr>
          <a:xfrm>
            <a:off x="8771661" y="4931019"/>
            <a:ext cx="417476" cy="2124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45740-F50A-F448-96F6-026F0EEFDD73}" type="slidenum">
              <a:rPr lang="en-US" sz="700" b="1" smtClean="0">
                <a:solidFill>
                  <a:srgbClr val="404040"/>
                </a:solidFill>
                <a:latin typeface="Arial"/>
                <a:cs typeface="Arial"/>
              </a:rPr>
              <a:pPr/>
              <a:t>2</a:t>
            </a:fld>
            <a:endParaRPr lang="en-US" sz="7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8786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0D114D-0300-49F1-8A5A-76309AF28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Less generation investment than in 2019 CBA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NZ" dirty="0"/>
              <a:t>2019 CBA had 1–1.5 GW of generation investment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NZ" dirty="0"/>
              <a:t>2020 CBA has 838–883 MW of generation investment</a:t>
            </a:r>
          </a:p>
          <a:p>
            <a:pPr marL="917575" lvl="2">
              <a:buFont typeface="Arial" panose="020B0604020202020204" pitchFamily="34" charset="0"/>
              <a:buChar char="•"/>
            </a:pPr>
            <a:r>
              <a:rPr lang="en-NZ" dirty="0"/>
              <a:t>838 MW under the TPM proposal</a:t>
            </a:r>
          </a:p>
          <a:p>
            <a:pPr marL="917575" lvl="2">
              <a:buFont typeface="Arial" panose="020B0604020202020204" pitchFamily="34" charset="0"/>
              <a:buChar char="•"/>
            </a:pPr>
            <a:r>
              <a:rPr lang="en-NZ" dirty="0"/>
              <a:t>883 MW under the baseline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en-NZ" dirty="0"/>
              <a:t>NB: Generation investment is path dependent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AB0ABB-4AB1-4928-84D9-78426E5BD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BA3856-38AF-48B7-8521-50945A59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6283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2F8E4-33EC-41D2-9B4E-276BCA9E1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21</a:t>
            </a:fld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A852021D-E55E-42B9-BB28-0BF2F867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</a:t>
            </a:r>
            <a:r>
              <a:rPr lang="en-US" dirty="0" err="1"/>
              <a:t>contd</a:t>
            </a:r>
            <a:r>
              <a:rPr lang="en-US" dirty="0"/>
              <a:t>)</a:t>
            </a:r>
            <a:endParaRPr lang="en-NZ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29CF4276-47DB-4E67-9B3D-89B2B69B510B}"/>
              </a:ext>
            </a:extLst>
          </p:cNvPr>
          <p:cNvSpPr txBox="1">
            <a:spLocks/>
          </p:cNvSpPr>
          <p:nvPr/>
        </p:nvSpPr>
        <p:spPr>
          <a:xfrm>
            <a:off x="820340" y="3969174"/>
            <a:ext cx="2877953" cy="3390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FontTx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9600" indent="-285750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●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1825" indent="-228600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￮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89013" indent="-358775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Font typeface="Lucida Grande"/>
              <a:buChar char="・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68400" indent="-274638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Font typeface="ARL-47-57"/>
              <a:buChar char="‑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800" i="1" dirty="0"/>
              <a:t>Generation investment, cumulative peak MW, average of scenarios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435BFD5-A274-4AB0-8D21-51D9E7D48079}"/>
              </a:ext>
            </a:extLst>
          </p:cNvPr>
          <p:cNvSpPr txBox="1">
            <a:spLocks/>
          </p:cNvSpPr>
          <p:nvPr/>
        </p:nvSpPr>
        <p:spPr>
          <a:xfrm>
            <a:off x="5248261" y="3969174"/>
            <a:ext cx="2627696" cy="339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FontTx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9600" indent="-285750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●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1825" indent="-228600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￮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89013" indent="-358775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Font typeface="Lucida Grande"/>
              <a:buChar char="・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68400" indent="-274638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Font typeface="ARL-47-57"/>
              <a:buChar char="‑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800" i="1" dirty="0"/>
              <a:t>Commissioning of generation investment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F671AC-6A9D-4EC9-A955-325710307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0" t="-2606" r="10392" b="2280"/>
          <a:stretch/>
        </p:blipFill>
        <p:spPr>
          <a:xfrm>
            <a:off x="4147412" y="1236550"/>
            <a:ext cx="4510959" cy="26718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FBA997-1D60-4C9C-9ACD-01B6D4938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01" y="1161709"/>
            <a:ext cx="3744978" cy="282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30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1CA8AC-203D-4A70-8BCC-1336E0E2A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99" y="895158"/>
            <a:ext cx="7917215" cy="3353185"/>
          </a:xfrm>
        </p:spPr>
        <p:txBody>
          <a:bodyPr>
            <a:norm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endParaRPr lang="en-GB" sz="2400" b="1" dirty="0">
              <a:solidFill>
                <a:srgbClr val="CD0034"/>
              </a:solidFill>
              <a:ea typeface="+mj-ea"/>
            </a:endParaRPr>
          </a:p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GB" sz="2400" b="1" dirty="0">
                <a:solidFill>
                  <a:srgbClr val="CD0034"/>
                </a:solidFill>
                <a:ea typeface="+mj-ea"/>
              </a:rPr>
              <a:t>Should CBA include generation investment costs? </a:t>
            </a:r>
          </a:p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GB" sz="2400" b="1" dirty="0">
                <a:solidFill>
                  <a:srgbClr val="CD0034"/>
                </a:solidFill>
                <a:ea typeface="+mj-ea"/>
              </a:rPr>
              <a:t>Why are battery investment costs</a:t>
            </a:r>
            <a:r>
              <a:rPr lang="en-GB" sz="2400" b="1" dirty="0">
                <a:solidFill>
                  <a:srgbClr val="CD0034"/>
                </a:solidFill>
              </a:rPr>
              <a:t> treated differently</a:t>
            </a:r>
            <a:r>
              <a:rPr lang="en-GB" sz="2400" b="1" dirty="0">
                <a:solidFill>
                  <a:srgbClr val="CD0034"/>
                </a:solidFill>
                <a:ea typeface="+mj-ea"/>
              </a:rPr>
              <a:t>?</a:t>
            </a:r>
          </a:p>
          <a:p>
            <a:pPr algn="ctr"/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5A1BD-4855-42F5-AA47-AB6BF1BF9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98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1CA8AC-203D-4A70-8BCC-1336E0E2A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99" y="895158"/>
            <a:ext cx="7917215" cy="3353185"/>
          </a:xfrm>
        </p:spPr>
        <p:txBody>
          <a:bodyPr>
            <a:norm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endParaRPr lang="en-GB" sz="2400" b="1" dirty="0">
              <a:solidFill>
                <a:srgbClr val="CD0034"/>
              </a:solidFill>
              <a:ea typeface="+mj-ea"/>
            </a:endParaRPr>
          </a:p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GB" sz="2400" b="1" dirty="0">
                <a:solidFill>
                  <a:srgbClr val="CD0034"/>
                </a:solidFill>
                <a:ea typeface="+mj-ea"/>
              </a:rPr>
              <a:t>Are there wealth transfers from generators to consumers?</a:t>
            </a:r>
          </a:p>
          <a:p>
            <a:pPr algn="ctr"/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5A1BD-4855-42F5-AA47-AB6BF1BF9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26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1CA8AC-203D-4A70-8BCC-1336E0E2A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NERA’s diagram for Meridian, based on one shown at Authority’s 2019 CBA workshop illustrates the effects the CBA is capturing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5A1BD-4855-42F5-AA47-AB6BF1BF9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24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B65DDC-6CC8-4CE7-AA5E-F701DAF6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Wealth transfers: Long-run energy price effect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1E4AE-2BA2-466A-978C-0393965B9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103" y="1787489"/>
            <a:ext cx="3523793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63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8997" y="1114425"/>
            <a:ext cx="6966000" cy="2263768"/>
          </a:xfrm>
        </p:spPr>
        <p:txBody>
          <a:bodyPr>
            <a:normAutofit/>
          </a:bodyPr>
          <a:lstStyle/>
          <a:p>
            <a:endParaRPr lang="en-NZ" dirty="0"/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Investment in new electricity generation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---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Time for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69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8997" y="1114425"/>
            <a:ext cx="6966000" cy="2263768"/>
          </a:xfrm>
        </p:spPr>
        <p:txBody>
          <a:bodyPr>
            <a:normAutofit/>
          </a:bodyPr>
          <a:lstStyle/>
          <a:p>
            <a:endParaRPr lang="en-NZ" dirty="0"/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NZ" sz="2160" b="1" dirty="0">
              <a:solidFill>
                <a:srgbClr val="CD0034"/>
              </a:solidFill>
              <a:ea typeface="+mj-ea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400" b="1" dirty="0">
                <a:solidFill>
                  <a:srgbClr val="CD0034"/>
                </a:solidFill>
                <a:ea typeface="+mj-ea"/>
              </a:rPr>
              <a:t>Break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70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8997" y="1114425"/>
            <a:ext cx="6966000" cy="2263768"/>
          </a:xfrm>
        </p:spPr>
        <p:txBody>
          <a:bodyPr>
            <a:normAutofit/>
          </a:bodyPr>
          <a:lstStyle/>
          <a:p>
            <a:endParaRPr lang="en-NZ" dirty="0"/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Wholesale electricity price 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4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94E16C-B122-482B-B8F1-7D8B8F59A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Modelled wholesale electricity prices do not adequately account for: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NZ" dirty="0"/>
              <a:t>Supply risks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NZ" dirty="0"/>
              <a:t>All costs factored into wholesale market offers (e.g. scarcity value of water)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Increased volatility in wholesale electricity prices not factored into generation investment decisions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Caps and floors on wholesale electricity prices undermine robustness of CBA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7E7CE1-D01B-4CBE-AC8D-4F4774809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28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637552-1D7E-4006-9E66-0F712671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45541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059463-D896-4EF8-8FA2-BC22389A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Use typical annual offer curves based on grid-connected generators’ offers for 2015–2017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NZ" dirty="0"/>
              <a:t>Accounts for value of water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NZ" dirty="0"/>
              <a:t>Offer curves measured relative to short-run marginal costs, so curves shift up / down as SRMC changes over time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NZ" dirty="0"/>
              <a:t>Numerous plant can be part-dispatched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NZ" dirty="0"/>
              <a:t>Prices less sensitive to small demand changes, other things being equal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NZ" dirty="0"/>
              <a:t>No need to use floors and ceilings on wholesale electricity prices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A6FD7-4F99-4A04-8714-5BD2E1045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29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0FEDEC-7CA9-4986-8929-CCDD1256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made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13404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8680" y="127499"/>
            <a:ext cx="7406640" cy="824733"/>
          </a:xfrm>
        </p:spPr>
        <p:txBody>
          <a:bodyPr/>
          <a:lstStyle/>
          <a:p>
            <a:r>
              <a:rPr lang="en-NZ" dirty="0"/>
              <a:t>Agenda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32177" y="1265103"/>
          <a:ext cx="6459699" cy="29911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2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800">
                <a:tc>
                  <a:txBody>
                    <a:bodyPr/>
                    <a:lstStyle/>
                    <a:p>
                      <a:r>
                        <a:rPr lang="en-NZ" sz="1400" b="1" dirty="0"/>
                        <a:t>1	Welcome, introductions and purpose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NZ" sz="1400" b="1" dirty="0"/>
                        <a:t>09:30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800">
                <a:tc>
                  <a:txBody>
                    <a:bodyPr/>
                    <a:lstStyle/>
                    <a:p>
                      <a:r>
                        <a:rPr lang="en-NZ" sz="1400" b="1" dirty="0"/>
                        <a:t>2	Overview of revised CBA results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NZ" sz="1400" b="1" dirty="0"/>
                        <a:t>09:35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400" b="1" dirty="0"/>
                        <a:t>3	CBA framework matters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NZ" sz="1400" b="1" dirty="0"/>
                        <a:t>09:40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NZ" sz="1400" b="1" dirty="0"/>
                        <a:t>4	Key drivers of changed CBA results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NZ" sz="1400" b="1" dirty="0"/>
                        <a:t>10:10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364">
                <a:tc>
                  <a:txBody>
                    <a:bodyPr/>
                    <a:lstStyle/>
                    <a:p>
                      <a:r>
                        <a:rPr lang="en-US" sz="1400" b="1" dirty="0"/>
                        <a:t>5	Break</a:t>
                      </a:r>
                      <a:endParaRPr lang="en-NZ" sz="1400" b="1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dirty="0"/>
                        <a:t>11:05 – 11.15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2134178776"/>
                  </a:ext>
                </a:extLst>
              </a:tr>
              <a:tr h="1950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dirty="0"/>
                        <a:t>6	Key drivers of changed CBA results (continued)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dirty="0"/>
                        <a:t>11:15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2002729564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dirty="0"/>
                        <a:t>7	Other drivers of changed CBA results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11:50</a:t>
                      </a:r>
                      <a:endParaRPr lang="en-NZ" sz="1400" b="1" dirty="0"/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4181613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8	Scenarios / sensitivity analysis</a:t>
                      </a:r>
                      <a:endParaRPr lang="en-NZ" sz="1400" b="1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12:05</a:t>
                      </a:r>
                      <a:endParaRPr lang="en-NZ" sz="1400" b="1" dirty="0"/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78163766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US" sz="1400" b="1" dirty="0"/>
                        <a:t>9	Closing comments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NZ" sz="1400" b="1" dirty="0"/>
                        <a:t>12:25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r>
                        <a:rPr lang="en-NZ" sz="1400" b="1" dirty="0"/>
                        <a:t>10	Finish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NZ" sz="1400" b="1" dirty="0"/>
                        <a:t>12:30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302669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953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2F8E4-33EC-41D2-9B4E-276BCA9E1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30</a:t>
            </a:fld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A852021D-E55E-42B9-BB28-0BF2F867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Stylised example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9570C19-E65D-4174-A8F2-AE050B3248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6518" y="1232408"/>
            <a:ext cx="3460282" cy="325069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Stylised example shows annual price changes during peak periods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2020 approach uses offers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2019 approach used SRMC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BD58B2-0070-43D5-AB1D-B033283CF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35" y="963180"/>
            <a:ext cx="4371863" cy="359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63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059463-D896-4EF8-8FA2-BC22389A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Use adaptive consumer wholesale price expectations – take account of: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NZ" dirty="0"/>
              <a:t>Average of past two years’ wholesale electricity prices inclusive of transmission charges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NZ" dirty="0"/>
              <a:t>Current year’s expected wholesale prices based on same demand growth as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Set final wholesale electricity prices for a year once all demand and generation investment determined for that year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NZ" dirty="0"/>
              <a:t>Previously based on consumers’ expectations of wholesale electricity prices inclusive of transmission charges for that year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A6FD7-4F99-4A04-8714-5BD2E1045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31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0FEDEC-7CA9-4986-8929-CCDD1256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made (</a:t>
            </a:r>
            <a:r>
              <a:rPr lang="en-US" dirty="0" err="1"/>
              <a:t>contd</a:t>
            </a:r>
            <a:r>
              <a:rPr lang="en-US" dirty="0"/>
              <a:t>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66666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2F8E4-33EC-41D2-9B4E-276BCA9E1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32</a:t>
            </a:fld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A852021D-E55E-42B9-BB28-0BF2F867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NZ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9570C19-E65D-4174-A8F2-AE050B3248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11996" y="1232408"/>
            <a:ext cx="4110623" cy="325069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Using offer curves allows for higher wholesale electricity prices inclusive of transmission charges when generation scarce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Generation investment occurs more quickly under TPM proposal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Spikes in wholesale electricity prices in mid-to-late 2020s reflect decommissioning of Huntly capacity – 500 MW in 2024, 50 MW in 2028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29CF4276-47DB-4E67-9B3D-89B2B69B510B}"/>
              </a:ext>
            </a:extLst>
          </p:cNvPr>
          <p:cNvSpPr txBox="1">
            <a:spLocks/>
          </p:cNvSpPr>
          <p:nvPr/>
        </p:nvSpPr>
        <p:spPr>
          <a:xfrm>
            <a:off x="875900" y="4144040"/>
            <a:ext cx="4350618" cy="339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FontTx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9600" indent="-285750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●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1825" indent="-228600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￮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89013" indent="-358775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Font typeface="Lucida Grande"/>
              <a:buChar char="・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68400" indent="-274638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Font typeface="ARL-47-57"/>
              <a:buChar char="‑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800" i="1" dirty="0"/>
              <a:t>Average wholesale electricity prices inclusive of interconnection charges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362E26-2671-4B59-B31D-404398D36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79" y="1232408"/>
            <a:ext cx="3639627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1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8997" y="1114425"/>
            <a:ext cx="6966000" cy="2263768"/>
          </a:xfrm>
        </p:spPr>
        <p:txBody>
          <a:bodyPr>
            <a:normAutofit/>
          </a:bodyPr>
          <a:lstStyle/>
          <a:p>
            <a:endParaRPr lang="en-NZ" dirty="0"/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Wholesale electricity price formation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---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Time for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88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8997" y="1114425"/>
            <a:ext cx="6966000" cy="2263768"/>
          </a:xfrm>
        </p:spPr>
        <p:txBody>
          <a:bodyPr>
            <a:normAutofit/>
          </a:bodyPr>
          <a:lstStyle/>
          <a:p>
            <a:endParaRPr lang="en-NZ" dirty="0"/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Cost of grid investment brought forward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62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3327A8-387E-47BF-BD29-170662F1E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Costs may be underestimated by an arbitrary averaging of costs across scenarios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Incremental costs of grid investments could be higher than average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261A4E-BF59-418C-B118-77463AC6E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35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0E56F9-99F8-4788-BCCE-B4B82085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3087875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3327A8-387E-47BF-BD29-170662F1E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Use long-run incremental cost of transmission in each of the 4 transmission pricing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Our revised approach: 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NZ" dirty="0"/>
              <a:t>Is based on estimated transmission needed to meet incremental demand per year in each transmission pricing region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NZ" dirty="0"/>
              <a:t>Links our estimate of enhancement and development (E&amp;D) transmission expenditure for 2035–2050 to anticipated major capital projects over this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261A4E-BF59-418C-B118-77463AC6E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36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0E56F9-99F8-4788-BCCE-B4B82085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2665"/>
            <a:ext cx="8388418" cy="824733"/>
          </a:xfrm>
        </p:spPr>
        <p:txBody>
          <a:bodyPr/>
          <a:lstStyle/>
          <a:p>
            <a:r>
              <a:rPr lang="en-NZ" dirty="0"/>
              <a:t>Changes made</a:t>
            </a:r>
          </a:p>
        </p:txBody>
      </p:sp>
    </p:spTree>
    <p:extLst>
      <p:ext uri="{BB962C8B-B14F-4D97-AF65-F5344CB8AC3E}">
        <p14:creationId xmlns:p14="http://schemas.microsoft.com/office/powerpoint/2010/main" val="1310317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3327A8-387E-47BF-BD29-170662F1E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00" y="1241450"/>
            <a:ext cx="7740000" cy="6547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Transpower (2017) “Battery storage in New Zealand” cites transmission LRMC in a range of $30,000 – $80,000 / MW / year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261A4E-BF59-418C-B118-77463AC6E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37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0E56F9-99F8-4788-BCCE-B4B82085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2665"/>
            <a:ext cx="8388418" cy="824733"/>
          </a:xfrm>
        </p:spPr>
        <p:txBody>
          <a:bodyPr/>
          <a:lstStyle/>
          <a:p>
            <a:r>
              <a:rPr lang="en-NZ" dirty="0"/>
              <a:t>Long-run incremental transmission cost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3DF333B-D55E-4CDF-8000-BA4784A36951}"/>
              </a:ext>
            </a:extLst>
          </p:cNvPr>
          <p:cNvSpPr txBox="1">
            <a:spLocks/>
          </p:cNvSpPr>
          <p:nvPr/>
        </p:nvSpPr>
        <p:spPr>
          <a:xfrm>
            <a:off x="875900" y="4232758"/>
            <a:ext cx="4350618" cy="339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FontTx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9600" indent="-285750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●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1825" indent="-228600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￮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89013" indent="-358775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Font typeface="Lucida Grande"/>
              <a:buChar char="・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168400" indent="-274638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Font typeface="ARL-47-57"/>
              <a:buChar char="‑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800" i="1" dirty="0"/>
              <a:t>Present value (discount rate 6%)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4604FD-E983-46AC-BA85-C9D2B749A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896177"/>
            <a:ext cx="8686801" cy="25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51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3327A8-387E-47BF-BD29-170662F1E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$35m (-$2m – $56m) = cost of transmission investment brought forward to meet additional peak demand under TPM proposal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NZ" dirty="0"/>
              <a:t>Much less than under 2019 CBA ($311m)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NZ" dirty="0"/>
              <a:t>Much less battery investment under baseline means peak demand under baseline grows at level closer to level under TPM proposal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$95m ($5 – $129m) = benefit of lower transport costs from bringing forward reduction in losses and constraints ($123m under 2019 CBA)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So, net benefit of $60m ($7m – $73m) (-$188m under 2019 CBA)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261A4E-BF59-418C-B118-77463AC6E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38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0E56F9-99F8-4788-BCCE-B4B82085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5500869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8997" y="1114425"/>
            <a:ext cx="6966000" cy="2263768"/>
          </a:xfrm>
        </p:spPr>
        <p:txBody>
          <a:bodyPr>
            <a:normAutofit/>
          </a:bodyPr>
          <a:lstStyle/>
          <a:p>
            <a:endParaRPr lang="en-NZ" dirty="0"/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Grid investment brought forward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---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Time for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5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8997" y="1114425"/>
            <a:ext cx="6966000" cy="2263768"/>
          </a:xfrm>
        </p:spPr>
        <p:txBody>
          <a:bodyPr>
            <a:normAutofit/>
          </a:bodyPr>
          <a:lstStyle/>
          <a:p>
            <a:endParaRPr lang="en-NZ" dirty="0"/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NZ" sz="2160" b="1" dirty="0">
              <a:solidFill>
                <a:srgbClr val="CD0034"/>
              </a:solidFill>
              <a:ea typeface="+mj-ea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400" b="1" dirty="0">
                <a:solidFill>
                  <a:srgbClr val="CD0034"/>
                </a:solidFill>
                <a:ea typeface="+mj-ea"/>
              </a:rPr>
              <a:t>Overview of revised CBA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9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8997" y="1114425"/>
            <a:ext cx="6966000" cy="2263768"/>
          </a:xfrm>
        </p:spPr>
        <p:txBody>
          <a:bodyPr>
            <a:normAutofit/>
          </a:bodyPr>
          <a:lstStyle/>
          <a:p>
            <a:endParaRPr lang="en-NZ" dirty="0"/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NZ" sz="2160" b="1" dirty="0">
              <a:solidFill>
                <a:srgbClr val="CD0034"/>
              </a:solidFill>
              <a:ea typeface="+mj-ea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GB" sz="2400" b="1" dirty="0">
                <a:solidFill>
                  <a:srgbClr val="CD0034"/>
                </a:solidFill>
              </a:rPr>
              <a:t>Other drivers of changed CBA results</a:t>
            </a:r>
            <a:endParaRPr lang="en-NZ" sz="2400" b="1" dirty="0">
              <a:solidFill>
                <a:srgbClr val="CD0034"/>
              </a:solidFill>
              <a:ea typeface="+mj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30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8997" y="1114425"/>
            <a:ext cx="6966000" cy="2263768"/>
          </a:xfrm>
        </p:spPr>
        <p:txBody>
          <a:bodyPr>
            <a:normAutofit/>
          </a:bodyPr>
          <a:lstStyle/>
          <a:p>
            <a:endParaRPr lang="en-NZ" dirty="0"/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Increased scrutiny of transmission investment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00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1CA8AC-203D-4A70-8BCC-1336E0E2A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Unclear how further savings from increased grid investment scrutiny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Less expenditure could mean costs / foregone benefits (fewer services, less reliability, more future expenditure)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Participants may not have skills / resources to propose more efficient alternative investment proposal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Single observation not reliable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Controversy around every transmission investment proposal would make this aspect of the CBA a cost (</a:t>
            </a:r>
            <a:r>
              <a:rPr lang="en-GB" dirty="0" err="1"/>
              <a:t>eg</a:t>
            </a:r>
            <a:r>
              <a:rPr lang="en-GB" dirty="0"/>
              <a:t>, increased litigation)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5A1BD-4855-42F5-AA47-AB6BF1BF9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42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B65DDC-6CC8-4CE7-AA5E-F701DAF6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3790406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5A1BD-4855-42F5-AA47-AB6BF1BF9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1661" y="4931019"/>
            <a:ext cx="417476" cy="212482"/>
          </a:xfrm>
        </p:spPr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43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B65DDC-6CC8-4CE7-AA5E-F701DAF60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2665"/>
            <a:ext cx="8229600" cy="824733"/>
          </a:xfrm>
        </p:spPr>
        <p:txBody>
          <a:bodyPr/>
          <a:lstStyle/>
          <a:p>
            <a:r>
              <a:rPr lang="en-NZ" dirty="0"/>
              <a:t>Changes made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BCEFD2-F299-4ECC-A34D-84DF99A9A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GB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Litigation costs also allowed for (6 x $1.5m spread evenly across 30 years)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237B6650-6E16-4286-A4ED-5CBC19BE2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51" y="1304018"/>
            <a:ext cx="8230440" cy="291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970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1CA8AC-203D-4A70-8BCC-1336E0E2A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Approx. 35% decrease in estimated net benefit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2020 CBA: $49m ($9m – $98m)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2019 CBA: </a:t>
            </a:r>
            <a:r>
              <a:rPr lang="en-GB" dirty="0"/>
              <a:t>$77m ($29m – $125m)</a:t>
            </a:r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5A1BD-4855-42F5-AA47-AB6BF1BF9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44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B65DDC-6CC8-4CE7-AA5E-F701DAF6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192439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8997" y="1114425"/>
            <a:ext cx="6966000" cy="2263768"/>
          </a:xfrm>
        </p:spPr>
        <p:txBody>
          <a:bodyPr>
            <a:normAutofit/>
          </a:bodyPr>
          <a:lstStyle/>
          <a:p>
            <a:endParaRPr lang="en-NZ" dirty="0"/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Increased investor certainty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644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1CA8AC-203D-4A70-8BCC-1336E0E2A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evidentiary basis for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Benefits from increased certainty calculations are a ‘random number generator’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GB" dirty="0"/>
              <a:t>Because calculations rely on assumed base level of 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Authority’s workings have </a:t>
            </a:r>
            <a:r>
              <a:rPr lang="en-NZ" dirty="0"/>
              <a:t>algebraic error, which causes incorrect formula for: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NZ" dirty="0"/>
              <a:t>The equilibrium price, and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NZ" dirty="0"/>
              <a:t>The effect of uncertainty on price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5A1BD-4855-42F5-AA47-AB6BF1BF9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46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B65DDC-6CC8-4CE7-AA5E-F701DAF6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2578332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1CA8AC-203D-4A70-8BCC-1336E0E2A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Investment effects calculated directly from elasticity of investment to change in uncertainty, so that benchmark uncertainty level not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Algebraic error in workings corrected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GB" dirty="0"/>
              <a:t>Price effects of changes in uncertainty should be zero when uncertainty assumed to have same effect on demand and on supply</a:t>
            </a:r>
          </a:p>
          <a:p>
            <a:pPr marL="685350" lvl="1">
              <a:buFont typeface="Arial" panose="020B0604020202020204" pitchFamily="34" charset="0"/>
              <a:buChar char="•"/>
            </a:pPr>
            <a:r>
              <a:rPr lang="en-GB" dirty="0"/>
              <a:t>Results in higher benefit than presented in 2019 CBA</a:t>
            </a:r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5A1BD-4855-42F5-AA47-AB6BF1BF9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47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B65DDC-6CC8-4CE7-AA5E-F701DAF6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Changes made</a:t>
            </a:r>
          </a:p>
        </p:txBody>
      </p:sp>
    </p:spTree>
    <p:extLst>
      <p:ext uri="{BB962C8B-B14F-4D97-AF65-F5344CB8AC3E}">
        <p14:creationId xmlns:p14="http://schemas.microsoft.com/office/powerpoint/2010/main" val="5754490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1CA8AC-203D-4A70-8BCC-1336E0E2A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Approx. 20% increase in estimated net benefit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2020 CBA: $31m ($11m – $59m)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2019 CBA: </a:t>
            </a:r>
            <a:r>
              <a:rPr lang="en-GB" dirty="0"/>
              <a:t>$26m ($10m – $48m)</a:t>
            </a:r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5A1BD-4855-42F5-AA47-AB6BF1BF9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48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B65DDC-6CC8-4CE7-AA5E-F701DAF6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8993679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8997" y="1114425"/>
            <a:ext cx="6966000" cy="2263768"/>
          </a:xfrm>
        </p:spPr>
        <p:txBody>
          <a:bodyPr>
            <a:normAutofit/>
          </a:bodyPr>
          <a:lstStyle/>
          <a:p>
            <a:endParaRPr lang="en-NZ" dirty="0"/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Other drivers of changed CBA results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---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Time for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4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B40AD16-546B-4D56-B241-6FA666D013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198" y="1241425"/>
          <a:ext cx="822960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0319">
                  <a:extLst>
                    <a:ext uri="{9D8B030D-6E8A-4147-A177-3AD203B41FA5}">
                      <a16:colId xmlns:a16="http://schemas.microsoft.com/office/drawing/2014/main" val="4181149655"/>
                    </a:ext>
                  </a:extLst>
                </a:gridCol>
                <a:gridCol w="1860605">
                  <a:extLst>
                    <a:ext uri="{9D8B030D-6E8A-4147-A177-3AD203B41FA5}">
                      <a16:colId xmlns:a16="http://schemas.microsoft.com/office/drawing/2014/main" val="3971547812"/>
                    </a:ext>
                  </a:extLst>
                </a:gridCol>
                <a:gridCol w="1848677">
                  <a:extLst>
                    <a:ext uri="{9D8B030D-6E8A-4147-A177-3AD203B41FA5}">
                      <a16:colId xmlns:a16="http://schemas.microsoft.com/office/drawing/2014/main" val="1762527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Central scenario, $m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Revised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282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Grid use efficiencies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2,579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1,131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93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Utility scale battery investment efficiencies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35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Investment efficiencies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285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Grid investment brought forward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-188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323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Other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-27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74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2,711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1,335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028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Ranges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0.2b – 6.4b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0.4b – 2.4b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82407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52D4BF-9C0F-49DD-AF32-50D35AEAE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F136B6-F977-4C6E-B0B8-F07644F1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long-term benefits for consumers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54739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8997" y="1114425"/>
            <a:ext cx="6966000" cy="2263768"/>
          </a:xfrm>
        </p:spPr>
        <p:txBody>
          <a:bodyPr>
            <a:normAutofit/>
          </a:bodyPr>
          <a:lstStyle/>
          <a:p>
            <a:endParaRPr lang="en-NZ" dirty="0"/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NZ" sz="2160" b="1" dirty="0">
              <a:solidFill>
                <a:srgbClr val="CD0034"/>
              </a:solidFill>
              <a:ea typeface="+mj-ea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GB" sz="2400" b="1" dirty="0">
                <a:solidFill>
                  <a:srgbClr val="CD0034"/>
                </a:solidFill>
              </a:rPr>
              <a:t>Scenarios and sensitivities</a:t>
            </a:r>
            <a:endParaRPr lang="en-NZ" sz="2400" b="1" dirty="0">
              <a:solidFill>
                <a:srgbClr val="CD0034"/>
              </a:solidFill>
              <a:ea typeface="+mj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297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32B868-C447-44CE-9321-A4B78C58E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00" y="1241450"/>
            <a:ext cx="7740000" cy="3353185"/>
          </a:xfrm>
        </p:spPr>
        <p:txBody>
          <a:bodyPr>
            <a:normAutofit/>
          </a:bodyPr>
          <a:lstStyle/>
          <a:p>
            <a:r>
              <a:rPr lang="en-NZ" dirty="0"/>
              <a:t>We have modelled 3 other policy scenarios:</a:t>
            </a:r>
          </a:p>
          <a:p>
            <a:pPr lvl="1"/>
            <a:r>
              <a:rPr lang="en-NZ" dirty="0"/>
              <a:t>Alternative to the TPM proposal</a:t>
            </a:r>
          </a:p>
          <a:p>
            <a:pPr lvl="2"/>
            <a:r>
              <a:rPr lang="en-NZ" dirty="0"/>
              <a:t>RCPD charge with “N = all trading periods” (i.e. a per-MWh charge)</a:t>
            </a:r>
          </a:p>
          <a:p>
            <a:pPr lvl="1"/>
            <a:r>
              <a:rPr lang="en-NZ" dirty="0"/>
              <a:t>TPM proposal ‘future-only’ scenario</a:t>
            </a:r>
          </a:p>
          <a:p>
            <a:pPr lvl="2"/>
            <a:r>
              <a:rPr lang="en-NZ" dirty="0"/>
              <a:t>Benefit-based charge applies only to future grid investments</a:t>
            </a:r>
          </a:p>
          <a:p>
            <a:pPr lvl="1"/>
            <a:r>
              <a:rPr lang="en-NZ" dirty="0"/>
              <a:t>TPM proposal ‘HVDC’ scenario</a:t>
            </a:r>
          </a:p>
          <a:p>
            <a:pPr lvl="2"/>
            <a:r>
              <a:rPr lang="en-NZ" dirty="0"/>
              <a:t>Benefit-based charge applies only to HVDC investments and future grid investments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A0F82-6AEC-40C7-B678-EC91DD501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51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048A39-E47A-46BD-8BCB-364F5FD0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Other policy scenarios modelled</a:t>
            </a:r>
          </a:p>
        </p:txBody>
      </p:sp>
    </p:spTree>
    <p:extLst>
      <p:ext uri="{BB962C8B-B14F-4D97-AF65-F5344CB8AC3E}">
        <p14:creationId xmlns:p14="http://schemas.microsoft.com/office/powerpoint/2010/main" val="17088054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2234E-0639-45D9-9C32-3D33F5A79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52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6CB5C1-A1E8-4EEF-ACE1-333712D0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Summary of sensitivity of grid use benefits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2C4B9-56C0-43A9-9BAC-21FFBE8C5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40" y="942518"/>
            <a:ext cx="5202920" cy="361428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8758CB1-D332-4347-937D-4A6B7BDB3D19}"/>
              </a:ext>
            </a:extLst>
          </p:cNvPr>
          <p:cNvGraphicFramePr>
            <a:graphicFrameLocks noGrp="1"/>
          </p:cNvGraphicFramePr>
          <p:nvPr/>
        </p:nvGraphicFramePr>
        <p:xfrm>
          <a:off x="5406391" y="1232535"/>
          <a:ext cx="3599999" cy="720000"/>
        </p:xfrm>
        <a:graphic>
          <a:graphicData uri="http://schemas.openxmlformats.org/drawingml/2006/table">
            <a:tbl>
              <a:tblPr/>
              <a:tblGrid>
                <a:gridCol w="639923">
                  <a:extLst>
                    <a:ext uri="{9D8B030D-6E8A-4147-A177-3AD203B41FA5}">
                      <a16:colId xmlns:a16="http://schemas.microsoft.com/office/drawing/2014/main" val="958308072"/>
                    </a:ext>
                  </a:extLst>
                </a:gridCol>
                <a:gridCol w="740019">
                  <a:extLst>
                    <a:ext uri="{9D8B030D-6E8A-4147-A177-3AD203B41FA5}">
                      <a16:colId xmlns:a16="http://schemas.microsoft.com/office/drawing/2014/main" val="3337663379"/>
                    </a:ext>
                  </a:extLst>
                </a:gridCol>
                <a:gridCol w="740019">
                  <a:extLst>
                    <a:ext uri="{9D8B030D-6E8A-4147-A177-3AD203B41FA5}">
                      <a16:colId xmlns:a16="http://schemas.microsoft.com/office/drawing/2014/main" val="1985920900"/>
                    </a:ext>
                  </a:extLst>
                </a:gridCol>
                <a:gridCol w="740019">
                  <a:extLst>
                    <a:ext uri="{9D8B030D-6E8A-4147-A177-3AD203B41FA5}">
                      <a16:colId xmlns:a16="http://schemas.microsoft.com/office/drawing/2014/main" val="2885287478"/>
                    </a:ext>
                  </a:extLst>
                </a:gridCol>
                <a:gridCol w="740019">
                  <a:extLst>
                    <a:ext uri="{9D8B030D-6E8A-4147-A177-3AD203B41FA5}">
                      <a16:colId xmlns:a16="http://schemas.microsoft.com/office/drawing/2014/main" val="743083871"/>
                    </a:ext>
                  </a:extLst>
                </a:gridCol>
              </a:tblGrid>
              <a:tr h="293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Proposal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Alternative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Future Only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HVDC only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708095"/>
                  </a:ext>
                </a:extLst>
              </a:tr>
              <a:tr h="426394">
                <a:tc>
                  <a:txBody>
                    <a:bodyPr/>
                    <a:lstStyle/>
                    <a:p>
                      <a:pPr algn="l" fontAlgn="ctr"/>
                      <a:r>
                        <a:rPr lang="en-N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 benefit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71659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6C58E-27FF-406A-92D8-CE3E893EE7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00651" y="3811131"/>
            <a:ext cx="2376820" cy="65742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NZ" sz="800" dirty="0"/>
              <a:t>$2018 millions, present value</a:t>
            </a:r>
          </a:p>
          <a:p>
            <a:r>
              <a:rPr lang="en-NZ" sz="800" dirty="0"/>
              <a:t>(Note: Top of y-axis is shortened to exclude two extreme values under the Alternative)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5FB0534-E761-4D99-AD40-A9E322317618}"/>
              </a:ext>
            </a:extLst>
          </p:cNvPr>
          <p:cNvSpPr txBox="1">
            <a:spLocks/>
          </p:cNvSpPr>
          <p:nvPr/>
        </p:nvSpPr>
        <p:spPr>
          <a:xfrm>
            <a:off x="5321047" y="1939508"/>
            <a:ext cx="2997707" cy="261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FontTx/>
              <a:buNone/>
              <a:defRPr sz="1000" i="1" kern="1200">
                <a:solidFill>
                  <a:srgbClr val="404040"/>
                </a:solidFill>
                <a:latin typeface="Arial"/>
                <a:ea typeface="+mn-ea"/>
                <a:cs typeface="Arial"/>
              </a:defRPr>
            </a:lvl1pPr>
            <a:lvl2pPr marL="399600" indent="-285750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●"/>
              <a:defRPr sz="1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25475" indent="-228600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SzPct val="80000"/>
              <a:buFont typeface="Lucida Grande"/>
              <a:buChar char="￮"/>
              <a:defRPr sz="1000" b="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95350" indent="-323850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Font typeface="Lucida Grande"/>
              <a:buChar char="・"/>
              <a:tabLst/>
              <a:defRPr sz="1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76325" indent="-277813" algn="l" defTabSz="4572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850"/>
              </a:spcAft>
              <a:buClr>
                <a:schemeClr val="bg1">
                  <a:lumMod val="50000"/>
                </a:schemeClr>
              </a:buClr>
              <a:buFont typeface="ARL-47-57"/>
              <a:buChar char="‑"/>
              <a:defRPr sz="1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800" dirty="0"/>
              <a:t>$2018 millions, present value, weighted mean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1E8152-E28F-4AB8-8813-142B4BFE1CC4}"/>
              </a:ext>
            </a:extLst>
          </p:cNvPr>
          <p:cNvGraphicFramePr>
            <a:graphicFrameLocks noGrp="1"/>
          </p:cNvGraphicFramePr>
          <p:nvPr/>
        </p:nvGraphicFramePr>
        <p:xfrm>
          <a:off x="5406391" y="2371464"/>
          <a:ext cx="3599999" cy="720000"/>
        </p:xfrm>
        <a:graphic>
          <a:graphicData uri="http://schemas.openxmlformats.org/drawingml/2006/table">
            <a:tbl>
              <a:tblPr/>
              <a:tblGrid>
                <a:gridCol w="639923">
                  <a:extLst>
                    <a:ext uri="{9D8B030D-6E8A-4147-A177-3AD203B41FA5}">
                      <a16:colId xmlns:a16="http://schemas.microsoft.com/office/drawing/2014/main" val="958308072"/>
                    </a:ext>
                  </a:extLst>
                </a:gridCol>
                <a:gridCol w="740019">
                  <a:extLst>
                    <a:ext uri="{9D8B030D-6E8A-4147-A177-3AD203B41FA5}">
                      <a16:colId xmlns:a16="http://schemas.microsoft.com/office/drawing/2014/main" val="3337663379"/>
                    </a:ext>
                  </a:extLst>
                </a:gridCol>
                <a:gridCol w="740019">
                  <a:extLst>
                    <a:ext uri="{9D8B030D-6E8A-4147-A177-3AD203B41FA5}">
                      <a16:colId xmlns:a16="http://schemas.microsoft.com/office/drawing/2014/main" val="1985920900"/>
                    </a:ext>
                  </a:extLst>
                </a:gridCol>
                <a:gridCol w="740019">
                  <a:extLst>
                    <a:ext uri="{9D8B030D-6E8A-4147-A177-3AD203B41FA5}">
                      <a16:colId xmlns:a16="http://schemas.microsoft.com/office/drawing/2014/main" val="2885287478"/>
                    </a:ext>
                  </a:extLst>
                </a:gridCol>
                <a:gridCol w="740019">
                  <a:extLst>
                    <a:ext uri="{9D8B030D-6E8A-4147-A177-3AD203B41FA5}">
                      <a16:colId xmlns:a16="http://schemas.microsoft.com/office/drawing/2014/main" val="743083871"/>
                    </a:ext>
                  </a:extLst>
                </a:gridCol>
              </a:tblGrid>
              <a:tr h="293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Proposal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Alternative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Future Only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HVDC only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708095"/>
                  </a:ext>
                </a:extLst>
              </a:tr>
              <a:tr h="426394">
                <a:tc>
                  <a:txBody>
                    <a:bodyPr/>
                    <a:lstStyle/>
                    <a:p>
                      <a:pPr algn="l" fontAlgn="ctr"/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 benefit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71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4587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2234E-0639-45D9-9C32-3D33F5A79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53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6CB5C1-A1E8-4EEF-ACE1-333712D0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2665"/>
            <a:ext cx="8542421" cy="824733"/>
          </a:xfrm>
        </p:spPr>
        <p:txBody>
          <a:bodyPr/>
          <a:lstStyle/>
          <a:p>
            <a:r>
              <a:rPr lang="en-NZ" dirty="0"/>
              <a:t>Summary of total surplus for policy scenarios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8F2DF4-7B75-45C9-999A-7DF8BA67A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993142"/>
            <a:ext cx="5305425" cy="353444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6C58E-27FF-406A-92D8-CE3E893EE7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282" y="4357263"/>
            <a:ext cx="4675136" cy="24540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NZ" sz="800" dirty="0"/>
              <a:t>$2018 millions, present value, weighted average </a:t>
            </a:r>
          </a:p>
        </p:txBody>
      </p:sp>
    </p:spTree>
    <p:extLst>
      <p:ext uri="{BB962C8B-B14F-4D97-AF65-F5344CB8AC3E}">
        <p14:creationId xmlns:p14="http://schemas.microsoft.com/office/powerpoint/2010/main" val="30478178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8997" y="1114425"/>
            <a:ext cx="6966000" cy="2263768"/>
          </a:xfrm>
        </p:spPr>
        <p:txBody>
          <a:bodyPr>
            <a:normAutofit/>
          </a:bodyPr>
          <a:lstStyle/>
          <a:p>
            <a:endParaRPr lang="en-NZ" dirty="0"/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Scenarios and sensitivities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---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Time for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979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70D19F-94DC-4DB8-A8D5-6379DAC5ED0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algn="ctr"/>
            <a:r>
              <a:rPr lang="en-NZ" sz="2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193244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8997" y="1114425"/>
            <a:ext cx="6966000" cy="2263768"/>
          </a:xfrm>
        </p:spPr>
        <p:txBody>
          <a:bodyPr>
            <a:normAutofit/>
          </a:bodyPr>
          <a:lstStyle/>
          <a:p>
            <a:endParaRPr lang="en-NZ" dirty="0"/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NZ" sz="2160" b="1" dirty="0">
              <a:solidFill>
                <a:srgbClr val="CD0034"/>
              </a:solidFill>
              <a:ea typeface="+mj-ea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GB" sz="2400" b="1" dirty="0">
                <a:solidFill>
                  <a:srgbClr val="CD0034"/>
                </a:solidFill>
              </a:rPr>
              <a:t>Other CBA matters</a:t>
            </a:r>
            <a:endParaRPr lang="en-NZ" sz="2400" b="1" dirty="0">
              <a:solidFill>
                <a:srgbClr val="CD0034"/>
              </a:solidFill>
              <a:ea typeface="+mj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671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8997" y="1114425"/>
            <a:ext cx="6966000" cy="2263768"/>
          </a:xfrm>
        </p:spPr>
        <p:txBody>
          <a:bodyPr>
            <a:normAutofit/>
          </a:bodyPr>
          <a:lstStyle/>
          <a:p>
            <a:endParaRPr lang="en-NZ" dirty="0"/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Wholesale price pass-through and consumer responsiveness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027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8997" y="1114425"/>
            <a:ext cx="6966000" cy="2263768"/>
          </a:xfrm>
        </p:spPr>
        <p:txBody>
          <a:bodyPr>
            <a:normAutofit/>
          </a:bodyPr>
          <a:lstStyle/>
          <a:p>
            <a:endParaRPr lang="en-NZ" dirty="0"/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Empirical matters related to consumer responsiveness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25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305BA-5AF3-4C15-9667-9AE19FA60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59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E35DA4-687C-40A6-9700-05AE4304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78" y="312665"/>
            <a:ext cx="8229600" cy="824733"/>
          </a:xfrm>
        </p:spPr>
        <p:txBody>
          <a:bodyPr/>
          <a:lstStyle/>
          <a:p>
            <a:r>
              <a:rPr lang="en-NZ" dirty="0"/>
              <a:t>Demand model(s) – elasticities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467EA67-B412-4AC5-B386-DE97DE11FAFA}"/>
              </a:ext>
            </a:extLst>
          </p:cNvPr>
          <p:cNvGraphicFramePr>
            <a:graphicFrameLocks noGrp="1"/>
          </p:cNvGraphicFramePr>
          <p:nvPr/>
        </p:nvGraphicFramePr>
        <p:xfrm>
          <a:off x="301421" y="1627111"/>
          <a:ext cx="3816350" cy="2625147"/>
        </p:xfrm>
        <a:graphic>
          <a:graphicData uri="http://schemas.openxmlformats.org/drawingml/2006/table">
            <a:tbl>
              <a:tblPr/>
              <a:tblGrid>
                <a:gridCol w="763270">
                  <a:extLst>
                    <a:ext uri="{9D8B030D-6E8A-4147-A177-3AD203B41FA5}">
                      <a16:colId xmlns:a16="http://schemas.microsoft.com/office/drawing/2014/main" val="2451382550"/>
                    </a:ext>
                  </a:extLst>
                </a:gridCol>
                <a:gridCol w="763270">
                  <a:extLst>
                    <a:ext uri="{9D8B030D-6E8A-4147-A177-3AD203B41FA5}">
                      <a16:colId xmlns:a16="http://schemas.microsoft.com/office/drawing/2014/main" val="1651116171"/>
                    </a:ext>
                  </a:extLst>
                </a:gridCol>
                <a:gridCol w="763270">
                  <a:extLst>
                    <a:ext uri="{9D8B030D-6E8A-4147-A177-3AD203B41FA5}">
                      <a16:colId xmlns:a16="http://schemas.microsoft.com/office/drawing/2014/main" val="2633826109"/>
                    </a:ext>
                  </a:extLst>
                </a:gridCol>
                <a:gridCol w="763270">
                  <a:extLst>
                    <a:ext uri="{9D8B030D-6E8A-4147-A177-3AD203B41FA5}">
                      <a16:colId xmlns:a16="http://schemas.microsoft.com/office/drawing/2014/main" val="838893281"/>
                    </a:ext>
                  </a:extLst>
                </a:gridCol>
                <a:gridCol w="763270">
                  <a:extLst>
                    <a:ext uri="{9D8B030D-6E8A-4147-A177-3AD203B41FA5}">
                      <a16:colId xmlns:a16="http://schemas.microsoft.com/office/drawing/2014/main" val="3824115181"/>
                    </a:ext>
                  </a:extLst>
                </a:gridCol>
              </a:tblGrid>
              <a:tr h="17117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of use elasticities, holding total expenditure constant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914294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Quantity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271138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Peak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 peak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Shoulder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 peak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223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Peak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-0.49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953153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 peak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-0.40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-0.88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992607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Shoulder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-0.23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-0.49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098516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 peak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-0.26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-0.21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-0.55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878637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Expenditure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0.467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0.991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111512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338990"/>
                  </a:ext>
                </a:extLst>
              </a:tr>
              <a:tr h="11778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for aggregate demand elasticity (-0.11 from dynamic panel)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407894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Quantity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845638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Peak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 peak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Shoulder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 peak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161461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Peak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628967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 peak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703245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Shoulder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52710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 peak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-0.06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234795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0688ADB-06A2-418D-BEE7-290A48C37183}"/>
              </a:ext>
            </a:extLst>
          </p:cNvPr>
          <p:cNvGraphicFramePr>
            <a:graphicFrameLocks noGrp="1"/>
          </p:cNvGraphicFramePr>
          <p:nvPr/>
        </p:nvGraphicFramePr>
        <p:xfrm>
          <a:off x="4887950" y="1625023"/>
          <a:ext cx="3816350" cy="2627235"/>
        </p:xfrm>
        <a:graphic>
          <a:graphicData uri="http://schemas.openxmlformats.org/drawingml/2006/table">
            <a:tbl>
              <a:tblPr/>
              <a:tblGrid>
                <a:gridCol w="763270">
                  <a:extLst>
                    <a:ext uri="{9D8B030D-6E8A-4147-A177-3AD203B41FA5}">
                      <a16:colId xmlns:a16="http://schemas.microsoft.com/office/drawing/2014/main" val="2451382550"/>
                    </a:ext>
                  </a:extLst>
                </a:gridCol>
                <a:gridCol w="763270">
                  <a:extLst>
                    <a:ext uri="{9D8B030D-6E8A-4147-A177-3AD203B41FA5}">
                      <a16:colId xmlns:a16="http://schemas.microsoft.com/office/drawing/2014/main" val="1651116171"/>
                    </a:ext>
                  </a:extLst>
                </a:gridCol>
                <a:gridCol w="763270">
                  <a:extLst>
                    <a:ext uri="{9D8B030D-6E8A-4147-A177-3AD203B41FA5}">
                      <a16:colId xmlns:a16="http://schemas.microsoft.com/office/drawing/2014/main" val="2633826109"/>
                    </a:ext>
                  </a:extLst>
                </a:gridCol>
                <a:gridCol w="763270">
                  <a:extLst>
                    <a:ext uri="{9D8B030D-6E8A-4147-A177-3AD203B41FA5}">
                      <a16:colId xmlns:a16="http://schemas.microsoft.com/office/drawing/2014/main" val="838893281"/>
                    </a:ext>
                  </a:extLst>
                </a:gridCol>
                <a:gridCol w="763270">
                  <a:extLst>
                    <a:ext uri="{9D8B030D-6E8A-4147-A177-3AD203B41FA5}">
                      <a16:colId xmlns:a16="http://schemas.microsoft.com/office/drawing/2014/main" val="3824115181"/>
                    </a:ext>
                  </a:extLst>
                </a:gridCol>
              </a:tblGrid>
              <a:tr h="171177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of use elasticities, holding total expenditure constant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914294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Quantity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271138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Peak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 peak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Shoulder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 peak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223444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Peak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953153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 peak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992607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Shoulder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098516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 peak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5878637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Expenditure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111512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338990"/>
                  </a:ext>
                </a:extLst>
              </a:tr>
              <a:tr h="117788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Adjusted for aggregate demand elasticity (-0.02 from cost model)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NZ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407894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Quantity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NZ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845638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Peak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 peak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Shoulder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 peak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161461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Peak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628967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 peak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703245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Shoulder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52710"/>
                  </a:ext>
                </a:extLst>
              </a:tr>
              <a:tr h="139535">
                <a:tc>
                  <a:txBody>
                    <a:bodyPr/>
                    <a:lstStyle/>
                    <a:p>
                      <a:pPr algn="l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 peak</a:t>
                      </a:r>
                    </a:p>
                  </a:txBody>
                  <a:tcPr marL="3578" marR="3578" marT="35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23479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A10D684A-155D-4C82-AA9B-2158BBED8BD9}"/>
              </a:ext>
            </a:extLst>
          </p:cNvPr>
          <p:cNvSpPr txBox="1"/>
          <p:nvPr/>
        </p:nvSpPr>
        <p:spPr>
          <a:xfrm>
            <a:off x="256067" y="1136867"/>
            <a:ext cx="3371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solidFill>
                  <a:srgbClr val="CD0034"/>
                </a:solidFill>
                <a:latin typeface="Arial"/>
                <a:ea typeface="+mj-ea"/>
                <a:cs typeface="Arial"/>
              </a:rPr>
              <a:t>Distribution-connected demand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B38DA2-534D-4801-83FB-4B9605B1F59B}"/>
              </a:ext>
            </a:extLst>
          </p:cNvPr>
          <p:cNvSpPr txBox="1"/>
          <p:nvPr/>
        </p:nvSpPr>
        <p:spPr>
          <a:xfrm>
            <a:off x="4794873" y="1116270"/>
            <a:ext cx="3371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>
                <a:solidFill>
                  <a:srgbClr val="CD0034"/>
                </a:solidFill>
                <a:latin typeface="Arial"/>
                <a:ea typeface="+mj-ea"/>
                <a:cs typeface="Arial"/>
              </a:rPr>
              <a:t>Grid-connected demand</a:t>
            </a:r>
          </a:p>
        </p:txBody>
      </p:sp>
    </p:spTree>
    <p:extLst>
      <p:ext uri="{BB962C8B-B14F-4D97-AF65-F5344CB8AC3E}">
        <p14:creationId xmlns:p14="http://schemas.microsoft.com/office/powerpoint/2010/main" val="40125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94E16C-B122-482B-B8F1-7D8B8F59A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799" y="1241450"/>
            <a:ext cx="7824861" cy="3353185"/>
          </a:xfrm>
        </p:spPr>
        <p:txBody>
          <a:bodyPr>
            <a:normAutofit/>
          </a:bodyPr>
          <a:lstStyle/>
          <a:p>
            <a:pPr marL="2857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Assesses the TPM proposal</a:t>
            </a:r>
          </a:p>
          <a:p>
            <a:pPr marL="2857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Uses an appropriate baseline</a:t>
            </a:r>
          </a:p>
          <a:p>
            <a:pPr marL="2857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Covers an appropriate timeframe</a:t>
            </a:r>
          </a:p>
          <a:p>
            <a:pPr marL="2857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Treats distribution investment costs appropriately</a:t>
            </a:r>
          </a:p>
          <a:p>
            <a:pPr marL="285750"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7E7CE1-D01B-4CBE-AC8D-4F4774809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637552-1D7E-4006-9E66-0F712671F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CBA framework matters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657058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1CA8AC-203D-4A70-8BCC-1336E0E2A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distribution investment costs increase, then so do distribution benefits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5A1BD-4855-42F5-AA47-AB6BF1BF9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60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B65DDC-6CC8-4CE7-AA5E-F701DAF6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Distribution investment costs: Authority’s current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BD57D-18E8-4ED4-A836-C5A857B7E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6" y="1599178"/>
            <a:ext cx="3603048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2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8997" y="1114425"/>
            <a:ext cx="6966000" cy="2263768"/>
          </a:xfrm>
        </p:spPr>
        <p:txBody>
          <a:bodyPr>
            <a:normAutofit/>
          </a:bodyPr>
          <a:lstStyle/>
          <a:p>
            <a:endParaRPr lang="en-NZ" dirty="0"/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CBA framework matters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---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Time for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68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8997" y="1114425"/>
            <a:ext cx="6966000" cy="2263768"/>
          </a:xfrm>
        </p:spPr>
        <p:txBody>
          <a:bodyPr>
            <a:normAutofit/>
          </a:bodyPr>
          <a:lstStyle/>
          <a:p>
            <a:endParaRPr lang="en-NZ" dirty="0"/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NZ" sz="2160" b="1" dirty="0">
              <a:solidFill>
                <a:srgbClr val="CD0034"/>
              </a:solidFill>
              <a:ea typeface="+mj-ea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GB" sz="2400" b="1" dirty="0">
                <a:solidFill>
                  <a:srgbClr val="CD0034"/>
                </a:solidFill>
              </a:rPr>
              <a:t>Key drivers of changed CBA results</a:t>
            </a:r>
            <a:endParaRPr lang="en-NZ" sz="2400" b="1" dirty="0">
              <a:solidFill>
                <a:srgbClr val="CD0034"/>
              </a:solidFill>
              <a:ea typeface="+mj-e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0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8997" y="1114425"/>
            <a:ext cx="6966000" cy="2263768"/>
          </a:xfrm>
        </p:spPr>
        <p:txBody>
          <a:bodyPr>
            <a:normAutofit/>
          </a:bodyPr>
          <a:lstStyle/>
          <a:p>
            <a:endParaRPr lang="en-NZ" dirty="0"/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NZ" sz="2160" b="1" dirty="0">
                <a:solidFill>
                  <a:srgbClr val="CD0034"/>
                </a:solidFill>
                <a:ea typeface="+mj-ea"/>
              </a:rPr>
              <a:t>Investment in utility-scale batteries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BD45740-F50A-F448-96F6-026F0EEFDD73}" type="slidenum">
              <a:rPr lang="en-US" smtClean="0"/>
              <a:pPr algn="l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94443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l presentation (on a projector) Oct15">
  <a:themeElements>
    <a:clrScheme name="Electricity Authority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3C5F0"/>
      </a:accent1>
      <a:accent2>
        <a:srgbClr val="EB9D19"/>
      </a:accent2>
      <a:accent3>
        <a:srgbClr val="CE1E2A"/>
      </a:accent3>
      <a:accent4>
        <a:srgbClr val="540000"/>
      </a:accent4>
      <a:accent5>
        <a:srgbClr val="D2D2D2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16705</TotalTime>
  <Words>2130</Words>
  <Application>Microsoft Office PowerPoint</Application>
  <PresentationFormat>On-screen Show (16:9)</PresentationFormat>
  <Paragraphs>518</Paragraphs>
  <Slides>60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ARL-47-57</vt:lpstr>
      <vt:lpstr>Calibri</vt:lpstr>
      <vt:lpstr>Lucida Grande</vt:lpstr>
      <vt:lpstr>External presentation (on a projector) Oct15</vt:lpstr>
      <vt:lpstr>Revisions to CBA in TPM 2019 Issues Paper</vt:lpstr>
      <vt:lpstr>Purpose</vt:lpstr>
      <vt:lpstr>Agenda</vt:lpstr>
      <vt:lpstr>PowerPoint Presentation</vt:lpstr>
      <vt:lpstr>Significant long-term benefits for consumers</vt:lpstr>
      <vt:lpstr>CBA framework matters</vt:lpstr>
      <vt:lpstr>PowerPoint Presentation</vt:lpstr>
      <vt:lpstr>PowerPoint Presentation</vt:lpstr>
      <vt:lpstr>PowerPoint Presentation</vt:lpstr>
      <vt:lpstr>Feedback</vt:lpstr>
      <vt:lpstr>Changes made</vt:lpstr>
      <vt:lpstr>Battery cost function</vt:lpstr>
      <vt:lpstr>Battery charge/discharge cycles</vt:lpstr>
      <vt:lpstr>Annual earnings per MW (revenue less energy cost)</vt:lpstr>
      <vt:lpstr>Results (MW capacity)</vt:lpstr>
      <vt:lpstr>PowerPoint Presentation</vt:lpstr>
      <vt:lpstr>PowerPoint Presentation</vt:lpstr>
      <vt:lpstr>Feedback</vt:lpstr>
      <vt:lpstr>Changes made</vt:lpstr>
      <vt:lpstr>Results</vt:lpstr>
      <vt:lpstr>Results (contd)</vt:lpstr>
      <vt:lpstr>PowerPoint Presentation</vt:lpstr>
      <vt:lpstr>PowerPoint Presentation</vt:lpstr>
      <vt:lpstr>Wealth transfers: Long-run energy price effect</vt:lpstr>
      <vt:lpstr>PowerPoint Presentation</vt:lpstr>
      <vt:lpstr>PowerPoint Presentation</vt:lpstr>
      <vt:lpstr>PowerPoint Presentation</vt:lpstr>
      <vt:lpstr>Feedback</vt:lpstr>
      <vt:lpstr>Changes made</vt:lpstr>
      <vt:lpstr>Stylised example</vt:lpstr>
      <vt:lpstr>Changes made (contd)</vt:lpstr>
      <vt:lpstr>Results</vt:lpstr>
      <vt:lpstr>PowerPoint Presentation</vt:lpstr>
      <vt:lpstr>PowerPoint Presentation</vt:lpstr>
      <vt:lpstr>Feedback</vt:lpstr>
      <vt:lpstr>Changes made</vt:lpstr>
      <vt:lpstr>Long-run incremental transmission cost</vt:lpstr>
      <vt:lpstr>Results</vt:lpstr>
      <vt:lpstr>PowerPoint Presentation</vt:lpstr>
      <vt:lpstr>PowerPoint Presentation</vt:lpstr>
      <vt:lpstr>PowerPoint Presentation</vt:lpstr>
      <vt:lpstr>Feedback</vt:lpstr>
      <vt:lpstr>Changes made</vt:lpstr>
      <vt:lpstr>Results</vt:lpstr>
      <vt:lpstr>PowerPoint Presentation</vt:lpstr>
      <vt:lpstr>Feedback</vt:lpstr>
      <vt:lpstr>Changes made</vt:lpstr>
      <vt:lpstr>Results</vt:lpstr>
      <vt:lpstr>PowerPoint Presentation</vt:lpstr>
      <vt:lpstr>PowerPoint Presentation</vt:lpstr>
      <vt:lpstr>Other policy scenarios modelled</vt:lpstr>
      <vt:lpstr>Summary of sensitivity of grid use benefits</vt:lpstr>
      <vt:lpstr>Summary of total surplus for policy scenarios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Demand model(s) – elasticities</vt:lpstr>
      <vt:lpstr>Distribution investment costs: Authority’s current 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TPM CBA</dc:title>
  <dc:creator>John Stephenson</dc:creator>
  <cp:lastModifiedBy>Phillip Beardmore</cp:lastModifiedBy>
  <cp:revision>467</cp:revision>
  <dcterms:created xsi:type="dcterms:W3CDTF">2017-08-08T21:43:08Z</dcterms:created>
  <dcterms:modified xsi:type="dcterms:W3CDTF">2020-04-27T06:49:35Z</dcterms:modified>
</cp:coreProperties>
</file>